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96" r:id="rId2"/>
    <p:sldId id="285" r:id="rId3"/>
    <p:sldId id="286" r:id="rId4"/>
    <p:sldId id="288" r:id="rId5"/>
    <p:sldId id="305" r:id="rId6"/>
    <p:sldId id="306" r:id="rId7"/>
    <p:sldId id="339" r:id="rId8"/>
    <p:sldId id="338" r:id="rId9"/>
    <p:sldId id="340" r:id="rId10"/>
    <p:sldId id="341" r:id="rId11"/>
    <p:sldId id="256" r:id="rId12"/>
    <p:sldId id="307" r:id="rId13"/>
    <p:sldId id="257" r:id="rId14"/>
    <p:sldId id="271" r:id="rId15"/>
    <p:sldId id="312" r:id="rId16"/>
    <p:sldId id="264" r:id="rId17"/>
    <p:sldId id="272" r:id="rId18"/>
    <p:sldId id="258" r:id="rId19"/>
    <p:sldId id="273" r:id="rId20"/>
    <p:sldId id="261" r:id="rId21"/>
    <p:sldId id="274" r:id="rId22"/>
    <p:sldId id="308" r:id="rId23"/>
    <p:sldId id="346" r:id="rId24"/>
    <p:sldId id="260" r:id="rId25"/>
    <p:sldId id="275" r:id="rId26"/>
    <p:sldId id="334" r:id="rId27"/>
    <p:sldId id="266" r:id="rId28"/>
    <p:sldId id="276" r:id="rId29"/>
    <p:sldId id="265" r:id="rId30"/>
    <p:sldId id="277" r:id="rId31"/>
    <p:sldId id="311" r:id="rId32"/>
    <p:sldId id="259" r:id="rId33"/>
    <p:sldId id="326" r:id="rId34"/>
    <p:sldId id="323" r:id="rId35"/>
    <p:sldId id="336" r:id="rId36"/>
    <p:sldId id="344" r:id="rId37"/>
    <p:sldId id="343" r:id="rId38"/>
    <p:sldId id="262" r:id="rId39"/>
    <p:sldId id="279" r:id="rId40"/>
    <p:sldId id="280" r:id="rId41"/>
    <p:sldId id="322" r:id="rId42"/>
    <p:sldId id="316" r:id="rId43"/>
    <p:sldId id="317" r:id="rId44"/>
    <p:sldId id="325" r:id="rId45"/>
    <p:sldId id="335" r:id="rId46"/>
    <p:sldId id="332" r:id="rId47"/>
    <p:sldId id="333" r:id="rId48"/>
    <p:sldId id="267" r:id="rId49"/>
    <p:sldId id="342" r:id="rId50"/>
    <p:sldId id="281" r:id="rId51"/>
    <p:sldId id="324" r:id="rId52"/>
    <p:sldId id="269" r:id="rId53"/>
    <p:sldId id="345" r:id="rId54"/>
    <p:sldId id="287" r:id="rId5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8" autoAdjust="0"/>
    <p:restoredTop sz="86695" autoAdjust="0"/>
  </p:normalViewPr>
  <p:slideViewPr>
    <p:cSldViewPr snapToGrid="0">
      <p:cViewPr varScale="1">
        <p:scale>
          <a:sx n="53" d="100"/>
          <a:sy n="53" d="100"/>
        </p:scale>
        <p:origin x="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AB7BC7-0558-4898-BA8E-EE83B12D62EE}" type="datetimeFigureOut">
              <a:rPr lang="en-US" smtClean="0"/>
              <a:t>10/01/2024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799FB3-8625-4A36-A0BE-6EC6D9003E14}" type="slidenum">
              <a:rPr lang="en-US" smtClean="0"/>
              <a:t>‹#›</a:t>
            </a:fld>
            <a:endParaRPr lang="en-US"/>
          </a:p>
        </p:txBody>
      </p:sp>
    </p:spTree>
    <p:extLst>
      <p:ext uri="{BB962C8B-B14F-4D97-AF65-F5344CB8AC3E}">
        <p14:creationId xmlns:p14="http://schemas.microsoft.com/office/powerpoint/2010/main" val="161706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Trump made a number of wild promises during the 2016 election. </a:t>
            </a: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While he did succeed following through on some of those promises, like passing significant tax cuts for the wealthy, in retrospect, the chaos and infighting within his administration spared us from some of his worst proposals. </a:t>
            </a: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A second term will be dramatically different. Not only are the courts skewed in his favor and Republicans more firmly aligned with him, a group of extremists have made sure that he can hit the ground running if he is elected back into office. And even if he is met with resistance from congress or the courts, they have developed ways to go around those institutions.</a:t>
            </a: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3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18</a:t>
            </a:fld>
            <a:endParaRPr lang="en-US"/>
          </a:p>
        </p:txBody>
      </p:sp>
    </p:spTree>
    <p:extLst>
      <p:ext uri="{BB962C8B-B14F-4D97-AF65-F5344CB8AC3E}">
        <p14:creationId xmlns:p14="http://schemas.microsoft.com/office/powerpoint/2010/main" val="174066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23</a:t>
            </a:fld>
            <a:endParaRPr lang="en-US"/>
          </a:p>
        </p:txBody>
      </p:sp>
    </p:spTree>
    <p:extLst>
      <p:ext uri="{BB962C8B-B14F-4D97-AF65-F5344CB8AC3E}">
        <p14:creationId xmlns:p14="http://schemas.microsoft.com/office/powerpoint/2010/main" val="412694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27</a:t>
            </a:fld>
            <a:endParaRPr lang="en-US"/>
          </a:p>
        </p:txBody>
      </p:sp>
    </p:spTree>
    <p:extLst>
      <p:ext uri="{BB962C8B-B14F-4D97-AF65-F5344CB8AC3E}">
        <p14:creationId xmlns:p14="http://schemas.microsoft.com/office/powerpoint/2010/main" val="386946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28</a:t>
            </a:fld>
            <a:endParaRPr lang="en-US"/>
          </a:p>
        </p:txBody>
      </p:sp>
    </p:spTree>
    <p:extLst>
      <p:ext uri="{BB962C8B-B14F-4D97-AF65-F5344CB8AC3E}">
        <p14:creationId xmlns:p14="http://schemas.microsoft.com/office/powerpoint/2010/main" val="4657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31</a:t>
            </a:fld>
            <a:endParaRPr lang="en-US"/>
          </a:p>
        </p:txBody>
      </p:sp>
    </p:spTree>
    <p:extLst>
      <p:ext uri="{BB962C8B-B14F-4D97-AF65-F5344CB8AC3E}">
        <p14:creationId xmlns:p14="http://schemas.microsoft.com/office/powerpoint/2010/main" val="416961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34</a:t>
            </a:fld>
            <a:endParaRPr lang="en-US"/>
          </a:p>
        </p:txBody>
      </p:sp>
    </p:spTree>
    <p:extLst>
      <p:ext uri="{BB962C8B-B14F-4D97-AF65-F5344CB8AC3E}">
        <p14:creationId xmlns:p14="http://schemas.microsoft.com/office/powerpoint/2010/main" val="206540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49</a:t>
            </a:fld>
            <a:endParaRPr lang="en-US"/>
          </a:p>
        </p:txBody>
      </p:sp>
    </p:spTree>
    <p:extLst>
      <p:ext uri="{BB962C8B-B14F-4D97-AF65-F5344CB8AC3E}">
        <p14:creationId xmlns:p14="http://schemas.microsoft.com/office/powerpoint/2010/main" val="23981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51</a:t>
            </a:fld>
            <a:endParaRPr lang="en-US"/>
          </a:p>
        </p:txBody>
      </p:sp>
    </p:spTree>
    <p:extLst>
      <p:ext uri="{BB962C8B-B14F-4D97-AF65-F5344CB8AC3E}">
        <p14:creationId xmlns:p14="http://schemas.microsoft.com/office/powerpoint/2010/main" val="282386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ecb87c86a1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ecb87c86a1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If you might be thinking “We survived trump's first term, we will be fine the second time around.” First off, not everyone did. And secondly, hopefully it is clear by now that Trump’s second term will be much much worse. If you think of his first term as chaos, his second will be ruthless efficiency. There is a plan in place to enact an anti-worker agenda on day one. </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Even if Trump loses, the people who wrote Project 2025, will move on with implementing their anti-worker agenda, whether through Project 2029 in four years, the courts or state and local governments. They are building capacity and organizing NOW.</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So it is time for us to get serious. We need to make sure our voices are louder than their bad ideas. This is about power and if we have any shot of counteracting them, it will require our collective work. </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As we always say “True political power comes from an organized working class fighting for justice!” </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I hope you will join us, get engaged, and make a difference this election cycle because everything is at stake.</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3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Calibri"/>
                <a:ea typeface="Calibri"/>
                <a:cs typeface="Calibri"/>
                <a:sym typeface="Calibri"/>
              </a:rPr>
              <a:t>What exactly is Project 2025? </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It's an almost thousand page strategic game plan crafted by the right wing extremist touted as a plan to save our country. It’s a presidential transition guide that outlines policies designed to undermine checks and balances across the government and grants more control to extremist politicians, judges, and corporations over the lives of working families. It's been developed in a way so that the next Republican president can do as much as possible without needing authority from Congress.</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The policies in Project 2025 impact everyone, but in particular it targets labor. It poses a significant threat to workers' ability to organize unions and negotiate better wages and working conditions.</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This $22 million dollar project was written by groups like The Heritage Foundation, ALEC and groups linked to the Koch Brothers.  These organizations are known for pushing some of the worst anti-worker legislation at both federal and state levels. ALEC has pushed out model legislation for states to use that prohibit paycheck deductions for dues, introduce automatic decertification, and legalize so-called right to work and union busting among other anti-labor measures.</a:t>
            </a:r>
            <a:endParaRPr sz="13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5</a:t>
            </a:fld>
            <a:endParaRPr lang="en-US"/>
          </a:p>
        </p:txBody>
      </p:sp>
    </p:spTree>
    <p:extLst>
      <p:ext uri="{BB962C8B-B14F-4D97-AF65-F5344CB8AC3E}">
        <p14:creationId xmlns:p14="http://schemas.microsoft.com/office/powerpoint/2010/main" val="291053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6</a:t>
            </a:fld>
            <a:endParaRPr lang="en-US"/>
          </a:p>
        </p:txBody>
      </p:sp>
    </p:spTree>
    <p:extLst>
      <p:ext uri="{BB962C8B-B14F-4D97-AF65-F5344CB8AC3E}">
        <p14:creationId xmlns:p14="http://schemas.microsoft.com/office/powerpoint/2010/main" val="35498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7</a:t>
            </a:fld>
            <a:endParaRPr lang="en-US"/>
          </a:p>
        </p:txBody>
      </p:sp>
    </p:spTree>
    <p:extLst>
      <p:ext uri="{BB962C8B-B14F-4D97-AF65-F5344CB8AC3E}">
        <p14:creationId xmlns:p14="http://schemas.microsoft.com/office/powerpoint/2010/main" val="201888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11</a:t>
            </a:fld>
            <a:endParaRPr lang="en-US"/>
          </a:p>
        </p:txBody>
      </p:sp>
    </p:spTree>
    <p:extLst>
      <p:ext uri="{BB962C8B-B14F-4D97-AF65-F5344CB8AC3E}">
        <p14:creationId xmlns:p14="http://schemas.microsoft.com/office/powerpoint/2010/main" val="193227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13</a:t>
            </a:fld>
            <a:endParaRPr lang="en-US"/>
          </a:p>
        </p:txBody>
      </p:sp>
    </p:spTree>
    <p:extLst>
      <p:ext uri="{BB962C8B-B14F-4D97-AF65-F5344CB8AC3E}">
        <p14:creationId xmlns:p14="http://schemas.microsoft.com/office/powerpoint/2010/main" val="337773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14</a:t>
            </a:fld>
            <a:endParaRPr lang="en-US"/>
          </a:p>
        </p:txBody>
      </p:sp>
    </p:spTree>
    <p:extLst>
      <p:ext uri="{BB962C8B-B14F-4D97-AF65-F5344CB8AC3E}">
        <p14:creationId xmlns:p14="http://schemas.microsoft.com/office/powerpoint/2010/main" val="276329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9FB3-8625-4A36-A0BE-6EC6D9003E14}" type="slidenum">
              <a:rPr lang="en-US" smtClean="0"/>
              <a:t>17</a:t>
            </a:fld>
            <a:endParaRPr lang="en-US"/>
          </a:p>
        </p:txBody>
      </p:sp>
    </p:spTree>
    <p:extLst>
      <p:ext uri="{BB962C8B-B14F-4D97-AF65-F5344CB8AC3E}">
        <p14:creationId xmlns:p14="http://schemas.microsoft.com/office/powerpoint/2010/main" val="334625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3B727AB-90A1-4365-97A3-4C658019FA72}" type="datetimeFigureOut">
              <a:rPr lang="en-US" smtClean="0"/>
              <a:t>10/01/2024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40934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727AB-90A1-4365-97A3-4C658019FA72}" type="datetimeFigureOut">
              <a:rPr lang="en-US" smtClean="0"/>
              <a:t>10/01/2024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156109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153074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8"/>
        <p:cNvGrpSpPr/>
        <p:nvPr/>
      </p:nvGrpSpPr>
      <p:grpSpPr>
        <a:xfrm>
          <a:off x="0" y="0"/>
          <a:ext cx="0" cy="0"/>
          <a:chOff x="0" y="0"/>
          <a:chExt cx="0" cy="0"/>
        </a:xfrm>
      </p:grpSpPr>
      <p:sp>
        <p:nvSpPr>
          <p:cNvPr id="109" name="Google Shape;109;p10"/>
          <p:cNvSpPr>
            <a:spLocks noGrp="1"/>
          </p:cNvSpPr>
          <p:nvPr>
            <p:ph type="pic" idx="2"/>
          </p:nvPr>
        </p:nvSpPr>
        <p:spPr>
          <a:xfrm>
            <a:off x="0" y="0"/>
            <a:ext cx="12192000" cy="6858000"/>
          </a:xfrm>
          <a:prstGeom prst="rect">
            <a:avLst/>
          </a:prstGeom>
          <a:noFill/>
          <a:ln>
            <a:noFill/>
          </a:ln>
        </p:spPr>
      </p:sp>
      <p:sp>
        <p:nvSpPr>
          <p:cNvPr id="110" name="Google Shape;110;p10"/>
          <p:cNvSpPr txBox="1">
            <a:spLocks noGrp="1"/>
          </p:cNvSpPr>
          <p:nvPr>
            <p:ph type="title"/>
          </p:nvPr>
        </p:nvSpPr>
        <p:spPr>
          <a:xfrm>
            <a:off x="960000" y="5119000"/>
            <a:ext cx="10272000" cy="887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59077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960000" y="719333"/>
            <a:ext cx="1028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Clr>
                <a:schemeClr val="dk2"/>
              </a:buClr>
              <a:buSzPts val="3500"/>
              <a:buNone/>
              <a:defRPr>
                <a:solidFill>
                  <a:schemeClr val="dk2"/>
                </a:solidFill>
              </a:defRPr>
            </a:lvl2pPr>
            <a:lvl3pPr lvl="2" rtl="0">
              <a:spcBef>
                <a:spcPts val="0"/>
              </a:spcBef>
              <a:spcAft>
                <a:spcPts val="0"/>
              </a:spcAft>
              <a:buClr>
                <a:schemeClr val="dk2"/>
              </a:buClr>
              <a:buSzPts val="3500"/>
              <a:buNone/>
              <a:defRPr>
                <a:solidFill>
                  <a:schemeClr val="dk2"/>
                </a:solidFill>
              </a:defRPr>
            </a:lvl3pPr>
            <a:lvl4pPr lvl="3" rtl="0">
              <a:spcBef>
                <a:spcPts val="0"/>
              </a:spcBef>
              <a:spcAft>
                <a:spcPts val="0"/>
              </a:spcAft>
              <a:buClr>
                <a:schemeClr val="dk2"/>
              </a:buClr>
              <a:buSzPts val="3500"/>
              <a:buNone/>
              <a:defRPr>
                <a:solidFill>
                  <a:schemeClr val="dk2"/>
                </a:solidFill>
              </a:defRPr>
            </a:lvl4pPr>
            <a:lvl5pPr lvl="4" rtl="0">
              <a:spcBef>
                <a:spcPts val="0"/>
              </a:spcBef>
              <a:spcAft>
                <a:spcPts val="0"/>
              </a:spcAft>
              <a:buClr>
                <a:schemeClr val="dk2"/>
              </a:buClr>
              <a:buSzPts val="3500"/>
              <a:buNone/>
              <a:defRPr>
                <a:solidFill>
                  <a:schemeClr val="dk2"/>
                </a:solidFill>
              </a:defRPr>
            </a:lvl5pPr>
            <a:lvl6pPr lvl="5" rtl="0">
              <a:spcBef>
                <a:spcPts val="0"/>
              </a:spcBef>
              <a:spcAft>
                <a:spcPts val="0"/>
              </a:spcAft>
              <a:buClr>
                <a:schemeClr val="dk2"/>
              </a:buClr>
              <a:buSzPts val="3500"/>
              <a:buNone/>
              <a:defRPr>
                <a:solidFill>
                  <a:schemeClr val="dk2"/>
                </a:solidFill>
              </a:defRPr>
            </a:lvl6pPr>
            <a:lvl7pPr lvl="6" rtl="0">
              <a:spcBef>
                <a:spcPts val="0"/>
              </a:spcBef>
              <a:spcAft>
                <a:spcPts val="0"/>
              </a:spcAft>
              <a:buClr>
                <a:schemeClr val="dk2"/>
              </a:buClr>
              <a:buSzPts val="3500"/>
              <a:buNone/>
              <a:defRPr>
                <a:solidFill>
                  <a:schemeClr val="dk2"/>
                </a:solidFill>
              </a:defRPr>
            </a:lvl7pPr>
            <a:lvl8pPr lvl="7" rtl="0">
              <a:spcBef>
                <a:spcPts val="0"/>
              </a:spcBef>
              <a:spcAft>
                <a:spcPts val="0"/>
              </a:spcAft>
              <a:buClr>
                <a:schemeClr val="dk2"/>
              </a:buClr>
              <a:buSzPts val="3500"/>
              <a:buNone/>
              <a:defRPr>
                <a:solidFill>
                  <a:schemeClr val="dk2"/>
                </a:solidFill>
              </a:defRPr>
            </a:lvl8pPr>
            <a:lvl9pPr lvl="8" rtl="0">
              <a:spcBef>
                <a:spcPts val="0"/>
              </a:spcBef>
              <a:spcAft>
                <a:spcPts val="0"/>
              </a:spcAft>
              <a:buClr>
                <a:schemeClr val="dk2"/>
              </a:buClr>
              <a:buSzPts val="3500"/>
              <a:buNone/>
              <a:defRPr>
                <a:solidFill>
                  <a:schemeClr val="dk2"/>
                </a:solidFill>
              </a:defRPr>
            </a:lvl9pPr>
          </a:lstStyle>
          <a:p>
            <a:endParaRPr/>
          </a:p>
        </p:txBody>
      </p:sp>
      <p:sp>
        <p:nvSpPr>
          <p:cNvPr id="74" name="Google Shape;74;p7"/>
          <p:cNvSpPr txBox="1">
            <a:spLocks noGrp="1"/>
          </p:cNvSpPr>
          <p:nvPr>
            <p:ph type="subTitle" idx="1"/>
          </p:nvPr>
        </p:nvSpPr>
        <p:spPr>
          <a:xfrm>
            <a:off x="1055433" y="1988767"/>
            <a:ext cx="5570400" cy="38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sz="1467">
                <a:solidFill>
                  <a:schemeClr val="dk2"/>
                </a:solidFill>
              </a:defRPr>
            </a:lvl1pPr>
            <a:lvl2pPr lvl="1" algn="ctr" rtl="0">
              <a:lnSpc>
                <a:spcPct val="100000"/>
              </a:lnSpc>
              <a:spcBef>
                <a:spcPts val="0"/>
              </a:spcBef>
              <a:spcAft>
                <a:spcPts val="0"/>
              </a:spcAft>
              <a:buClr>
                <a:schemeClr val="dk2"/>
              </a:buClr>
              <a:buSzPts val="1600"/>
              <a:buFont typeface="Nunito Light"/>
              <a:buChar char="○"/>
              <a:defRPr>
                <a:solidFill>
                  <a:schemeClr val="dk2"/>
                </a:solidFill>
              </a:defRPr>
            </a:lvl2pPr>
            <a:lvl3pPr lvl="2" algn="ctr" rtl="0">
              <a:lnSpc>
                <a:spcPct val="100000"/>
              </a:lnSpc>
              <a:spcBef>
                <a:spcPts val="0"/>
              </a:spcBef>
              <a:spcAft>
                <a:spcPts val="0"/>
              </a:spcAft>
              <a:buClr>
                <a:schemeClr val="dk2"/>
              </a:buClr>
              <a:buSzPts val="1500"/>
              <a:buFont typeface="Nunito Light"/>
              <a:buChar char="■"/>
              <a:defRPr>
                <a:solidFill>
                  <a:schemeClr val="dk2"/>
                </a:solidFill>
              </a:defRPr>
            </a:lvl3pPr>
            <a:lvl4pPr lvl="3" algn="ctr" rtl="0">
              <a:lnSpc>
                <a:spcPct val="100000"/>
              </a:lnSpc>
              <a:spcBef>
                <a:spcPts val="0"/>
              </a:spcBef>
              <a:spcAft>
                <a:spcPts val="0"/>
              </a:spcAft>
              <a:buClr>
                <a:schemeClr val="dk2"/>
              </a:buClr>
              <a:buSzPts val="1500"/>
              <a:buFont typeface="Nunito Light"/>
              <a:buChar char="●"/>
              <a:defRPr>
                <a:solidFill>
                  <a:schemeClr val="dk2"/>
                </a:solidFill>
              </a:defRPr>
            </a:lvl4pPr>
            <a:lvl5pPr lvl="4" algn="ctr" rtl="0">
              <a:lnSpc>
                <a:spcPct val="100000"/>
              </a:lnSpc>
              <a:spcBef>
                <a:spcPts val="0"/>
              </a:spcBef>
              <a:spcAft>
                <a:spcPts val="0"/>
              </a:spcAft>
              <a:buClr>
                <a:schemeClr val="dk2"/>
              </a:buClr>
              <a:buSzPts val="1400"/>
              <a:buFont typeface="Nunito Light"/>
              <a:buChar char="○"/>
              <a:defRPr>
                <a:solidFill>
                  <a:schemeClr val="dk2"/>
                </a:solidFill>
              </a:defRPr>
            </a:lvl5pPr>
            <a:lvl6pPr lvl="5" algn="ctr" rtl="0">
              <a:lnSpc>
                <a:spcPct val="100000"/>
              </a:lnSpc>
              <a:spcBef>
                <a:spcPts val="0"/>
              </a:spcBef>
              <a:spcAft>
                <a:spcPts val="0"/>
              </a:spcAft>
              <a:buClr>
                <a:schemeClr val="dk2"/>
              </a:buClr>
              <a:buSzPts val="1400"/>
              <a:buFont typeface="Nunito Light"/>
              <a:buChar char="■"/>
              <a:defRPr>
                <a:solidFill>
                  <a:schemeClr val="dk2"/>
                </a:solidFill>
              </a:defRPr>
            </a:lvl6pPr>
            <a:lvl7pPr lvl="6" algn="ctr" rtl="0">
              <a:lnSpc>
                <a:spcPct val="100000"/>
              </a:lnSpc>
              <a:spcBef>
                <a:spcPts val="0"/>
              </a:spcBef>
              <a:spcAft>
                <a:spcPts val="0"/>
              </a:spcAft>
              <a:buClr>
                <a:schemeClr val="dk2"/>
              </a:buClr>
              <a:buSzPts val="1300"/>
              <a:buFont typeface="Nunito Light"/>
              <a:buChar char="●"/>
              <a:defRPr>
                <a:solidFill>
                  <a:schemeClr val="dk2"/>
                </a:solidFill>
              </a:defRPr>
            </a:lvl7pPr>
            <a:lvl8pPr lvl="7" algn="ctr" rtl="0">
              <a:lnSpc>
                <a:spcPct val="100000"/>
              </a:lnSpc>
              <a:spcBef>
                <a:spcPts val="0"/>
              </a:spcBef>
              <a:spcAft>
                <a:spcPts val="0"/>
              </a:spcAft>
              <a:buClr>
                <a:schemeClr val="dk2"/>
              </a:buClr>
              <a:buSzPts val="1300"/>
              <a:buFont typeface="Nunito Light"/>
              <a:buChar char="○"/>
              <a:defRPr>
                <a:solidFill>
                  <a:schemeClr val="dk2"/>
                </a:solidFill>
              </a:defRPr>
            </a:lvl8pPr>
            <a:lvl9pPr lvl="8" algn="ctr" rtl="0">
              <a:lnSpc>
                <a:spcPct val="100000"/>
              </a:lnSpc>
              <a:spcBef>
                <a:spcPts val="0"/>
              </a:spcBef>
              <a:spcAft>
                <a:spcPts val="0"/>
              </a:spcAft>
              <a:buClr>
                <a:schemeClr val="dk2"/>
              </a:buClr>
              <a:buSzPts val="1400"/>
              <a:buFont typeface="Nunito Light"/>
              <a:buChar char="■"/>
              <a:defRPr>
                <a:solidFill>
                  <a:schemeClr val="dk2"/>
                </a:solidFill>
              </a:defRPr>
            </a:lvl9pPr>
          </a:lstStyle>
          <a:p>
            <a:endParaRPr/>
          </a:p>
        </p:txBody>
      </p:sp>
      <p:sp>
        <p:nvSpPr>
          <p:cNvPr id="75" name="Google Shape;75;p7"/>
          <p:cNvSpPr>
            <a:spLocks noGrp="1"/>
          </p:cNvSpPr>
          <p:nvPr>
            <p:ph type="pic" idx="2"/>
          </p:nvPr>
        </p:nvSpPr>
        <p:spPr>
          <a:xfrm>
            <a:off x="7260167" y="1988667"/>
            <a:ext cx="3876400" cy="3876400"/>
          </a:xfrm>
          <a:prstGeom prst="rect">
            <a:avLst/>
          </a:prstGeom>
          <a:noFill/>
          <a:ln w="9525" cap="flat" cmpd="sng">
            <a:solidFill>
              <a:schemeClr val="lt1"/>
            </a:solidFill>
            <a:prstDash val="solid"/>
            <a:miter lim="8000"/>
            <a:headEnd type="none" w="sm" len="sm"/>
            <a:tailEnd type="none" w="sm" len="sm"/>
          </a:ln>
        </p:spPr>
      </p:sp>
      <p:grpSp>
        <p:nvGrpSpPr>
          <p:cNvPr id="76" name="Google Shape;76;p7"/>
          <p:cNvGrpSpPr/>
          <p:nvPr/>
        </p:nvGrpSpPr>
        <p:grpSpPr>
          <a:xfrm rot="10800000" flipH="1">
            <a:off x="631733" y="-1528268"/>
            <a:ext cx="13508268" cy="7832971"/>
            <a:chOff x="474599" y="414349"/>
            <a:chExt cx="10131201" cy="5874728"/>
          </a:xfrm>
        </p:grpSpPr>
        <p:cxnSp>
          <p:nvCxnSpPr>
            <p:cNvPr id="77" name="Google Shape;77;p7"/>
            <p:cNvCxnSpPr/>
            <p:nvPr/>
          </p:nvCxnSpPr>
          <p:spPr>
            <a:xfrm>
              <a:off x="474599" y="414350"/>
              <a:ext cx="81942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7"/>
            <p:cNvCxnSpPr/>
            <p:nvPr/>
          </p:nvCxnSpPr>
          <p:spPr>
            <a:xfrm>
              <a:off x="475623" y="4729231"/>
              <a:ext cx="72861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7"/>
            <p:cNvCxnSpPr/>
            <p:nvPr/>
          </p:nvCxnSpPr>
          <p:spPr>
            <a:xfrm>
              <a:off x="8668547" y="414358"/>
              <a:ext cx="0" cy="378420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7"/>
            <p:cNvCxnSpPr/>
            <p:nvPr/>
          </p:nvCxnSpPr>
          <p:spPr>
            <a:xfrm>
              <a:off x="474600" y="414349"/>
              <a:ext cx="0" cy="4314900"/>
            </a:xfrm>
            <a:prstGeom prst="straightConnector1">
              <a:avLst/>
            </a:prstGeom>
            <a:noFill/>
            <a:ln w="9525" cap="flat" cmpd="sng">
              <a:solidFill>
                <a:schemeClr val="lt1"/>
              </a:solidFill>
              <a:prstDash val="solid"/>
              <a:round/>
              <a:headEnd type="none" w="med" len="med"/>
              <a:tailEnd type="none" w="med" len="med"/>
            </a:ln>
          </p:spPr>
        </p:cxnSp>
        <p:grpSp>
          <p:nvGrpSpPr>
            <p:cNvPr id="81" name="Google Shape;81;p7"/>
            <p:cNvGrpSpPr/>
            <p:nvPr/>
          </p:nvGrpSpPr>
          <p:grpSpPr>
            <a:xfrm rot="10800000">
              <a:off x="6528025" y="3030339"/>
              <a:ext cx="4077775" cy="3258738"/>
              <a:chOff x="-1108761" y="-855024"/>
              <a:chExt cx="3091800" cy="2470800"/>
            </a:xfrm>
          </p:grpSpPr>
          <p:cxnSp>
            <p:nvCxnSpPr>
              <p:cNvPr id="82" name="Google Shape;82;p7"/>
              <p:cNvCxnSpPr/>
              <p:nvPr/>
            </p:nvCxnSpPr>
            <p:spPr>
              <a:xfrm rot="-2043618">
                <a:off x="-1050405" y="-17363"/>
                <a:ext cx="2974475" cy="797118"/>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7"/>
              <p:cNvCxnSpPr/>
              <p:nvPr/>
            </p:nvCxnSpPr>
            <p:spPr>
              <a:xfrm rot="-2044218" flipH="1">
                <a:off x="-1142627" y="-42816"/>
                <a:ext cx="3159531" cy="846384"/>
              </a:xfrm>
              <a:prstGeom prst="straightConnector1">
                <a:avLst/>
              </a:prstGeom>
              <a:noFill/>
              <a:ln w="9525" cap="flat" cmpd="sng">
                <a:solidFill>
                  <a:schemeClr val="lt1"/>
                </a:solidFill>
                <a:prstDash val="solid"/>
                <a:round/>
                <a:headEnd type="none" w="med" len="med"/>
                <a:tailEnd type="none" w="med" len="med"/>
              </a:ln>
            </p:spPr>
          </p:cxnSp>
        </p:grpSp>
      </p:grpSp>
    </p:spTree>
    <p:extLst>
      <p:ext uri="{BB962C8B-B14F-4D97-AF65-F5344CB8AC3E}">
        <p14:creationId xmlns:p14="http://schemas.microsoft.com/office/powerpoint/2010/main" val="382894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50" name="Google Shape;50;p5"/>
          <p:cNvSpPr txBox="1">
            <a:spLocks noGrp="1"/>
          </p:cNvSpPr>
          <p:nvPr>
            <p:ph type="subTitle" idx="1"/>
          </p:nvPr>
        </p:nvSpPr>
        <p:spPr>
          <a:xfrm>
            <a:off x="6638236" y="3415400"/>
            <a:ext cx="3899600" cy="2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sz="1467" b="0">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51" name="Google Shape;51;p5"/>
          <p:cNvSpPr txBox="1">
            <a:spLocks noGrp="1"/>
          </p:cNvSpPr>
          <p:nvPr>
            <p:ph type="subTitle" idx="2"/>
          </p:nvPr>
        </p:nvSpPr>
        <p:spPr>
          <a:xfrm>
            <a:off x="1654164" y="3415400"/>
            <a:ext cx="3899600" cy="23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sz="1467" b="0">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52" name="Google Shape;52;p5"/>
          <p:cNvSpPr txBox="1">
            <a:spLocks noGrp="1"/>
          </p:cNvSpPr>
          <p:nvPr>
            <p:ph type="subTitle" idx="3"/>
          </p:nvPr>
        </p:nvSpPr>
        <p:spPr>
          <a:xfrm>
            <a:off x="6638236" y="2868800"/>
            <a:ext cx="3899600" cy="64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3200">
                <a:solidFill>
                  <a:schemeClr val="lt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9pPr>
          </a:lstStyle>
          <a:p>
            <a:endParaRPr/>
          </a:p>
        </p:txBody>
      </p:sp>
      <p:sp>
        <p:nvSpPr>
          <p:cNvPr id="53" name="Google Shape;53;p5"/>
          <p:cNvSpPr txBox="1">
            <a:spLocks noGrp="1"/>
          </p:cNvSpPr>
          <p:nvPr>
            <p:ph type="subTitle" idx="4"/>
          </p:nvPr>
        </p:nvSpPr>
        <p:spPr>
          <a:xfrm>
            <a:off x="1654164" y="2868800"/>
            <a:ext cx="3899600" cy="64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3200">
                <a:solidFill>
                  <a:schemeClr val="lt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3200">
                <a:solidFill>
                  <a:schemeClr val="lt1"/>
                </a:solidFill>
                <a:latin typeface="Bebas Neue"/>
                <a:ea typeface="Bebas Neue"/>
                <a:cs typeface="Bebas Neue"/>
                <a:sym typeface="Bebas Neue"/>
              </a:defRPr>
            </a:lvl9pPr>
          </a:lstStyle>
          <a:p>
            <a:endParaRPr/>
          </a:p>
        </p:txBody>
      </p:sp>
      <p:grpSp>
        <p:nvGrpSpPr>
          <p:cNvPr id="54" name="Google Shape;54;p5"/>
          <p:cNvGrpSpPr/>
          <p:nvPr/>
        </p:nvGrpSpPr>
        <p:grpSpPr>
          <a:xfrm>
            <a:off x="632799" y="552465"/>
            <a:ext cx="13508268" cy="7832971"/>
            <a:chOff x="474599" y="414349"/>
            <a:chExt cx="10131201" cy="5874728"/>
          </a:xfrm>
        </p:grpSpPr>
        <p:cxnSp>
          <p:nvCxnSpPr>
            <p:cNvPr id="55" name="Google Shape;55;p5"/>
            <p:cNvCxnSpPr/>
            <p:nvPr/>
          </p:nvCxnSpPr>
          <p:spPr>
            <a:xfrm>
              <a:off x="474599" y="414350"/>
              <a:ext cx="8194200" cy="0"/>
            </a:xfrm>
            <a:prstGeom prst="straightConnector1">
              <a:avLst/>
            </a:prstGeom>
            <a:noFill/>
            <a:ln w="9525" cap="flat" cmpd="sng">
              <a:solidFill>
                <a:schemeClr val="lt1"/>
              </a:solidFill>
              <a:prstDash val="solid"/>
              <a:round/>
              <a:headEnd type="none" w="med" len="med"/>
              <a:tailEnd type="none" w="med" len="med"/>
            </a:ln>
          </p:spPr>
        </p:cxnSp>
        <p:cxnSp>
          <p:nvCxnSpPr>
            <p:cNvPr id="56" name="Google Shape;56;p5"/>
            <p:cNvCxnSpPr/>
            <p:nvPr/>
          </p:nvCxnSpPr>
          <p:spPr>
            <a:xfrm>
              <a:off x="475623" y="4729231"/>
              <a:ext cx="7286100" cy="0"/>
            </a:xfrm>
            <a:prstGeom prst="straightConnector1">
              <a:avLst/>
            </a:prstGeom>
            <a:noFill/>
            <a:ln w="9525" cap="flat" cmpd="sng">
              <a:solidFill>
                <a:schemeClr val="lt1"/>
              </a:solidFill>
              <a:prstDash val="solid"/>
              <a:round/>
              <a:headEnd type="none" w="med" len="med"/>
              <a:tailEnd type="none" w="med" len="med"/>
            </a:ln>
          </p:spPr>
        </p:cxnSp>
        <p:cxnSp>
          <p:nvCxnSpPr>
            <p:cNvPr id="57" name="Google Shape;57;p5"/>
            <p:cNvCxnSpPr/>
            <p:nvPr/>
          </p:nvCxnSpPr>
          <p:spPr>
            <a:xfrm>
              <a:off x="8668547" y="414358"/>
              <a:ext cx="0" cy="3784200"/>
            </a:xfrm>
            <a:prstGeom prst="straightConnector1">
              <a:avLst/>
            </a:prstGeom>
            <a:noFill/>
            <a:ln w="9525" cap="flat" cmpd="sng">
              <a:solidFill>
                <a:schemeClr val="lt1"/>
              </a:solidFill>
              <a:prstDash val="solid"/>
              <a:round/>
              <a:headEnd type="none" w="med" len="med"/>
              <a:tailEnd type="none" w="med" len="med"/>
            </a:ln>
          </p:spPr>
        </p:cxnSp>
        <p:cxnSp>
          <p:nvCxnSpPr>
            <p:cNvPr id="58" name="Google Shape;58;p5"/>
            <p:cNvCxnSpPr/>
            <p:nvPr/>
          </p:nvCxnSpPr>
          <p:spPr>
            <a:xfrm>
              <a:off x="474600" y="414349"/>
              <a:ext cx="0" cy="4314900"/>
            </a:xfrm>
            <a:prstGeom prst="straightConnector1">
              <a:avLst/>
            </a:prstGeom>
            <a:noFill/>
            <a:ln w="9525" cap="flat" cmpd="sng">
              <a:solidFill>
                <a:schemeClr val="lt1"/>
              </a:solidFill>
              <a:prstDash val="solid"/>
              <a:round/>
              <a:headEnd type="none" w="med" len="med"/>
              <a:tailEnd type="none" w="med" len="med"/>
            </a:ln>
          </p:spPr>
        </p:cxnSp>
        <p:grpSp>
          <p:nvGrpSpPr>
            <p:cNvPr id="59" name="Google Shape;59;p5"/>
            <p:cNvGrpSpPr/>
            <p:nvPr/>
          </p:nvGrpSpPr>
          <p:grpSpPr>
            <a:xfrm rot="10800000">
              <a:off x="6528025" y="3030339"/>
              <a:ext cx="4077775" cy="3258738"/>
              <a:chOff x="-1108761" y="-855024"/>
              <a:chExt cx="3091800" cy="2470800"/>
            </a:xfrm>
          </p:grpSpPr>
          <p:cxnSp>
            <p:nvCxnSpPr>
              <p:cNvPr id="60" name="Google Shape;60;p5"/>
              <p:cNvCxnSpPr/>
              <p:nvPr/>
            </p:nvCxnSpPr>
            <p:spPr>
              <a:xfrm rot="-2043618">
                <a:off x="-1050405" y="-17363"/>
                <a:ext cx="2974475" cy="797118"/>
              </a:xfrm>
              <a:prstGeom prst="straightConnector1">
                <a:avLst/>
              </a:prstGeom>
              <a:noFill/>
              <a:ln w="9525" cap="flat" cmpd="sng">
                <a:solidFill>
                  <a:schemeClr val="lt1"/>
                </a:solidFill>
                <a:prstDash val="solid"/>
                <a:round/>
                <a:headEnd type="none" w="med" len="med"/>
                <a:tailEnd type="none" w="med" len="med"/>
              </a:ln>
            </p:spPr>
          </p:cxnSp>
          <p:cxnSp>
            <p:nvCxnSpPr>
              <p:cNvPr id="61" name="Google Shape;61;p5"/>
              <p:cNvCxnSpPr/>
              <p:nvPr/>
            </p:nvCxnSpPr>
            <p:spPr>
              <a:xfrm rot="-2044218" flipH="1">
                <a:off x="-1142627" y="-42816"/>
                <a:ext cx="3159531" cy="846384"/>
              </a:xfrm>
              <a:prstGeom prst="straightConnector1">
                <a:avLst/>
              </a:prstGeom>
              <a:noFill/>
              <a:ln w="9525" cap="flat" cmpd="sng">
                <a:solidFill>
                  <a:schemeClr val="lt1"/>
                </a:solidFill>
                <a:prstDash val="solid"/>
                <a:round/>
                <a:headEnd type="none" w="med" len="med"/>
                <a:tailEnd type="none" w="med" len="med"/>
              </a:ln>
            </p:spPr>
          </p:cxnSp>
        </p:grpSp>
      </p:grpSp>
    </p:spTree>
    <p:extLst>
      <p:ext uri="{BB962C8B-B14F-4D97-AF65-F5344CB8AC3E}">
        <p14:creationId xmlns:p14="http://schemas.microsoft.com/office/powerpoint/2010/main" val="166501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727AB-90A1-4365-97A3-4C658019FA72}" type="datetimeFigureOut">
              <a:rPr lang="en-US" smtClean="0"/>
              <a:t>10/01/2024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276519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299172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190094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54947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B727AB-90A1-4365-97A3-4C658019FA72}" type="datetimeFigureOut">
              <a:rPr lang="en-US" smtClean="0"/>
              <a:t>10/01/2024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354904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347534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B727AB-90A1-4365-97A3-4C658019FA72}" type="datetimeFigureOut">
              <a:rPr lang="en-US" smtClean="0"/>
              <a:t>10/01/2024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3572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D3B727AB-90A1-4365-97A3-4C658019FA72}" type="datetimeFigureOut">
              <a:rPr lang="en-US" smtClean="0"/>
              <a:t>10/01/2024</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4840D01-1F8C-4119-8DF7-2D3E04DB295E}" type="slidenum">
              <a:rPr lang="en-US" smtClean="0"/>
              <a:t>‹#›</a:t>
            </a:fld>
            <a:endParaRPr lang="en-US"/>
          </a:p>
        </p:txBody>
      </p:sp>
    </p:spTree>
    <p:extLst>
      <p:ext uri="{BB962C8B-B14F-4D97-AF65-F5344CB8AC3E}">
        <p14:creationId xmlns:p14="http://schemas.microsoft.com/office/powerpoint/2010/main" val="158339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3B727AB-90A1-4365-97A3-4C658019FA72}" type="datetimeFigureOut">
              <a:rPr lang="en-US" smtClean="0"/>
              <a:t>10/01/2024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4840D01-1F8C-4119-8DF7-2D3E04DB295E}" type="slidenum">
              <a:rPr lang="en-US" smtClean="0"/>
              <a:t>‹#›</a:t>
            </a:fld>
            <a:endParaRPr lang="en-US"/>
          </a:p>
        </p:txBody>
      </p:sp>
    </p:spTree>
    <p:extLst>
      <p:ext uri="{BB962C8B-B14F-4D97-AF65-F5344CB8AC3E}">
        <p14:creationId xmlns:p14="http://schemas.microsoft.com/office/powerpoint/2010/main" val="183218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s.gov/retirement-plans/plan-participant-employee/retirement-topics-exceptions-to-tax-on-early-distributions" TargetMode="External"/><Relationship Id="rId2" Type="http://schemas.openxmlformats.org/officeDocument/2006/relationships/hyperlink" Target="https://www.cnbc.com/roth-ir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ericanprogress.org/article/head-start-rural-americ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msnbc.com/opinion/msnbc-opinion/project-2025-porn-ban-lgbtq-transgender-rcna161562" TargetMode="External"/><Relationship Id="rId2" Type="http://schemas.openxmlformats.org/officeDocument/2006/relationships/hyperlink" Target="https://static.project2025.org/2025_MandateForLeadership_FOREWORD.pdf" TargetMode="External"/><Relationship Id="rId1" Type="http://schemas.openxmlformats.org/officeDocument/2006/relationships/slideLayout" Target="../slideLayouts/slideLayout7.xml"/><Relationship Id="rId5" Type="http://schemas.openxmlformats.org/officeDocument/2006/relationships/hyperlink" Target="https://static.project2025.org/2025_MandateForLeadership_CHAPTER-10.pdf" TargetMode="External"/><Relationship Id="rId4" Type="http://schemas.openxmlformats.org/officeDocument/2006/relationships/hyperlink" Target="https://static.project2025.org/2025_MandateForLeadership_CHAPTER-14.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ls.gov/opub/ted/2023/higher-paid-workers-more-likely-than-lower-paid-workers-to-have-paid-leave-benefits-in-2022.htm" TargetMode="External"/><Relationship Id="rId2" Type="http://schemas.openxmlformats.org/officeDocument/2006/relationships/hyperlink" Target="https://www.pewresearch.org/short-reads/2023/08/10/more-than-4-in-10-u-s-workers-dont-take-all-their-paid-time-of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usa.ipums.org/usa/" TargetMode="External"/><Relationship Id="rId3" Type="http://schemas.openxmlformats.org/officeDocument/2006/relationships/hyperlink" Target="https://www.cnbc.com/2023/11/30/how-tipping-came-to-the-us.html#:~:text=At%20the%20end%20of%20the,as%20a%20supplement%20to%20wages." TargetMode="External"/><Relationship Id="rId7" Type="http://schemas.openxmlformats.org/officeDocument/2006/relationships/hyperlink" Target="https://www.federalregister.gov/documents/2024/04/26/2024-08038/defining-and-delimiting-the-exemptions-for-executive-administrative-professional-outside-sales-and" TargetMode="External"/><Relationship Id="rId2" Type="http://schemas.openxmlformats.org/officeDocument/2006/relationships/hyperlink" Target="https://prospect.org/labor/american-south-drives-low-wage-economy/" TargetMode="External"/><Relationship Id="rId1" Type="http://schemas.openxmlformats.org/officeDocument/2006/relationships/slideLayout" Target="../slideLayouts/slideLayout7.xml"/><Relationship Id="rId6" Type="http://schemas.openxmlformats.org/officeDocument/2006/relationships/hyperlink" Target="https://www.epi.org/publication/rooted-racism-part3/" TargetMode="External"/><Relationship Id="rId5" Type="http://schemas.openxmlformats.org/officeDocument/2006/relationships/hyperlink" Target="https://www.politifact.com/factchecks/2024/jul/12/threads-posts/project-2025-doesnt-call-for-eliminating-osha-or-o/" TargetMode="External"/><Relationship Id="rId4" Type="http://schemas.openxmlformats.org/officeDocument/2006/relationships/hyperlink" Target="https://www.cepr.net/states-of-the-unions-the-where-of-the-us-labor-movement/" TargetMode="External"/><Relationship Id="rId9" Type="http://schemas.openxmlformats.org/officeDocument/2006/relationships/hyperlink" Target="https://www.americanprogress.org/article/workers-paychecks-are-growing-more-quickly-than-pric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x.com/Brendan_Duke/status/1813203631153315902" TargetMode="External"/><Relationship Id="rId2" Type="http://schemas.openxmlformats.org/officeDocument/2006/relationships/hyperlink" Target="https://whatisproject2025.net/wp-content/uploads/2024/06/2025_MandateForLeadership_FULL.pdf" TargetMode="External"/><Relationship Id="rId1" Type="http://schemas.openxmlformats.org/officeDocument/2006/relationships/slideLayout" Target="../slideLayouts/slideLayout7.xml"/><Relationship Id="rId5" Type="http://schemas.openxmlformats.org/officeDocument/2006/relationships/hyperlink" Target="https://x.com/Brendan_Duke/status/1812216110596366580" TargetMode="External"/><Relationship Id="rId4" Type="http://schemas.openxmlformats.org/officeDocument/2006/relationships/hyperlink" Target="https://www.americanprogress.org/wp-content/uploads/sites/2/2024/07/Project-2025-Tax-Increase_data1.xlsx"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americanprogress.org/article/project-2025s-elimination-of-title-i-funding-would-hurt-students-and-decimate-teaching-positions-in-local-school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www.plannedparenthood.org/learn/morning-after-pill-emergency-contraception/whats-ella-morning-after-pill" TargetMode="External"/><Relationship Id="rId3" Type="http://schemas.openxmlformats.org/officeDocument/2006/relationships/hyperlink" Target="https://www.americanprogress.org/article/the-sweeping-consequences-of-the-far-rights-plan-to-effectuate-a-backdoor-national-abortion-ban-in-project-2025/" TargetMode="External"/><Relationship Id="rId7" Type="http://schemas.openxmlformats.org/officeDocument/2006/relationships/hyperlink" Target="https://www.americanprogress.org/article/project-2025-compels-local-prosecutors-to-enforce-extreme-right-wing-law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static.project2025.org/2025_MandateForLeadership_CHAPTER-14.pdf" TargetMode="External"/><Relationship Id="rId5" Type="http://schemas.openxmlformats.org/officeDocument/2006/relationships/hyperlink" Target="https://www.guttmacher.org/2024/03/medication-abortion-accounted-63-all-us-abortions-2023-increase-53-2020" TargetMode="External"/><Relationship Id="rId4" Type="http://schemas.openxmlformats.org/officeDocument/2006/relationships/hyperlink" Target="https://www.kff.org/womens-health-policy/issue-brief/the-comstock-act-implications-for-abortion-care-nationwid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www.americanprogress.org/article/project-2025-prescription-drug-plan-would-increase-costs-for-as-many-as-18-5-million-seniors-and-others-with-medicare/" TargetMode="External"/><Relationship Id="rId3" Type="http://schemas.openxmlformats.org/officeDocument/2006/relationships/hyperlink" Target="https://static.project2025.org/2025_MandateForLeadership_FULL.pdf" TargetMode="External"/><Relationship Id="rId7" Type="http://schemas.openxmlformats.org/officeDocument/2006/relationships/hyperlink" Target="https://data.cms.gov/summary-statistics-on-beneficiary-enrollment/medicare-and-medicaid-reports/medicare-monthly-enrollment" TargetMode="External"/><Relationship Id="rId2" Type="http://schemas.openxmlformats.org/officeDocument/2006/relationships/hyperlink" Target="https://www.americanprogress.org/series/project-2025-exposing-the-far-right-assault-on-america/" TargetMode="External"/><Relationship Id="rId1" Type="http://schemas.openxmlformats.org/officeDocument/2006/relationships/slideLayout" Target="../slideLayouts/slideLayout7.xml"/><Relationship Id="rId6" Type="http://schemas.openxmlformats.org/officeDocument/2006/relationships/hyperlink" Target="https://aspe.hhs.gov/sites/default/files/documents/3854c8f172045f5e5a4e000d1928124d/part-d-covered-vaccines-no-cost-sharing.pdf" TargetMode="External"/><Relationship Id="rId5" Type="http://schemas.openxmlformats.org/officeDocument/2006/relationships/hyperlink" Target="https://www.cdc.gov/acip-recs/hcp/vaccine-specific/?CDC_AAref_Val=https://www.cdc.gov/vaccines/hcp/acip-recs/index.html" TargetMode="External"/><Relationship Id="rId4" Type="http://schemas.openxmlformats.org/officeDocument/2006/relationships/hyperlink" Target="https://www.medicare.gov/publications/11109-Medicare-Drug-Coverage-Guide.pdf" TargetMode="External"/><Relationship Id="rId9" Type="http://schemas.openxmlformats.org/officeDocument/2006/relationships/hyperlink" Target="https://aspe.hhs.gov/sites/default/files/documents/1b652899fb99dd7e6e0edebbcc917cc8/aspe-part-d-oop.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hatisproject2025.net/wp-content/uploads/2024/06/2025_MandateForLeadership_FULL.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static.project2025.org/2025_MandateForLeadership_FULL.pdf#page=498" TargetMode="External"/><Relationship Id="rId5" Type="http://schemas.openxmlformats.org/officeDocument/2006/relationships/hyperlink" Target="https://www.commonwealthfund.org/publications/explainer/2024/jan/medicare-advantage-policy-primer" TargetMode="External"/><Relationship Id="rId4" Type="http://schemas.openxmlformats.org/officeDocument/2006/relationships/hyperlink" Target="https://www.kff.org/medicare/issue-brief/medicare-advantage-in-2024-premiums-out-of-pocket-limits-supplemental-benefits-and-prior-authorizati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kff.org/medicaid/state-indicator/distribution-of-medicaid-enrollees-by-enrollment-group/?dataView=1&amp;currentTimeframe=0&amp;sortModel=%7B%22colId%22:%22Location%22,%22sort%22:%22asc%22%7D" TargetMode="External"/><Relationship Id="rId2" Type="http://schemas.openxmlformats.org/officeDocument/2006/relationships/hyperlink" Target="https://www.kff.org/medicaid/state-indicator/distribution-of-medicaid-enrollees-by-enrollment-group/?dataView=0&amp;currentTimeframe=0&amp;sortModel=%7B%22colId%22:%22Location%22,%22sort%22:%22asc%22%7D" TargetMode="External"/><Relationship Id="rId1" Type="http://schemas.openxmlformats.org/officeDocument/2006/relationships/slideLayout" Target="../slideLayouts/slideLayout7.xml"/><Relationship Id="rId5" Type="http://schemas.openxmlformats.org/officeDocument/2006/relationships/hyperlink" Target="https://www.barrons.com/articles/project-2025-cut-long-term-care-spending-47f08520" TargetMode="External"/><Relationship Id="rId4" Type="http://schemas.openxmlformats.org/officeDocument/2006/relationships/hyperlink" Target="https://www.kff.org/interactive/medicaid-state-fact-sheet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static.project2025.org/2025_MandateForLeadership_CHAPTER-22.pdf" TargetMode="External"/><Relationship Id="rId2" Type="http://schemas.openxmlformats.org/officeDocument/2006/relationships/hyperlink" Target="https://www.americanprogress.org/article/raising-the-retirement-age-for-social-security-would-cut-benefits-by-thousands-of-dollars-each-year/" TargetMode="External"/><Relationship Id="rId1" Type="http://schemas.openxmlformats.org/officeDocument/2006/relationships/slideLayout" Target="../slideLayouts/slideLayout7.xml"/><Relationship Id="rId5" Type="http://schemas.openxmlformats.org/officeDocument/2006/relationships/hyperlink" Target="https://www.cnbc.com/2024/05/06/social-security-expected-to-run-short-on-funds-in-2035-government-says.html" TargetMode="External"/><Relationship Id="rId4" Type="http://schemas.openxmlformats.org/officeDocument/2006/relationships/hyperlink" Target="https://www.theguardian.com/us-news/2024/feb/29/trump-economist-stephen-moore-us-treasury-project-202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drive.google.com/file/d/1votuwn1mfLtTG5T7XlcOYWyUwQ7xSqvt/view?usp=drive_link"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irs.gov/statistics/soi-tax-stats-individual-statistical-tables-by-tax-rate-and-income-percentile" TargetMode="External"/><Relationship Id="rId2" Type="http://schemas.openxmlformats.org/officeDocument/2006/relationships/hyperlink" Target="https://itep.org/the-pitfalls-of-flat-income-taxe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axios.com/2018/01/05/republicans-pass-historic-tax-cuts-without-a-single-democratic-vote-1515110718"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jacobin.com/2024/07/project-2025-anti-union-donald-trump" TargetMode="External"/><Relationship Id="rId7" Type="http://schemas.openxmlformats.org/officeDocument/2006/relationships/hyperlink" Target="https://www.smart-union.org/smart-td-fra-announce-federal-regulation-requiring-two-person-freight-crews/" TargetMode="External"/><Relationship Id="rId2" Type="http://schemas.openxmlformats.org/officeDocument/2006/relationships/hyperlink" Target="https://static.project2025.org/2025_MandateForLeadership_FULL.pdf" TargetMode="External"/><Relationship Id="rId1" Type="http://schemas.openxmlformats.org/officeDocument/2006/relationships/slideLayout" Target="../slideLayouts/slideLayout7.xml"/><Relationship Id="rId6" Type="http://schemas.openxmlformats.org/officeDocument/2006/relationships/hyperlink" Target="https://theloadstar.com/us-rail-unions-applaud-new-two-person-crew-rule-for-class-1-operators/" TargetMode="External"/><Relationship Id="rId5" Type="http://schemas.openxmlformats.org/officeDocument/2006/relationships/hyperlink" Target="https://news.yahoo.com/news/trump-pitch-unions-belies-anti-110012355.html" TargetMode="External"/><Relationship Id="rId4" Type="http://schemas.openxmlformats.org/officeDocument/2006/relationships/hyperlink" Target="https://static.project2025.org/2025_MandateForLeadership_CHAPTER-03.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mericanprogress.org/article/project-2025-would-undo-the-nlrbs-progress-on-protecting-workers-right-to-organize/" TargetMode="External"/><Relationship Id="rId2" Type="http://schemas.openxmlformats.org/officeDocument/2006/relationships/hyperlink" Target="https://static.project2025.org/2025_MandateForLeadership_FULL.pdf" TargetMode="External"/><Relationship Id="rId1" Type="http://schemas.openxmlformats.org/officeDocument/2006/relationships/slideLayout" Target="../slideLayouts/slideLayout7.xml"/><Relationship Id="rId6" Type="http://schemas.openxmlformats.org/officeDocument/2006/relationships/hyperlink" Target="https://www.forbes.com/sites/janicegassam/2024/07/08/three-ways-project-2025-will-impact-american-workplaces/" TargetMode="External"/><Relationship Id="rId5" Type="http://schemas.openxmlformats.org/officeDocument/2006/relationships/hyperlink" Target="https://www.americanprogress.org/article/unions-continue-to-build-wealth-for-all-americans/" TargetMode="External"/><Relationship Id="rId4" Type="http://schemas.openxmlformats.org/officeDocument/2006/relationships/hyperlink" Target="https://betterinaunion.org/project-202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cs.fcc.gov/public/attachments/FCC-20-50A1.pdf" TargetMode="External"/><Relationship Id="rId2" Type="http://schemas.openxmlformats.org/officeDocument/2006/relationships/hyperlink" Target="https://www.whitehouse.gov/briefing-room/statements-releases/2021/11/06/fact-sheet-the-bipartisan-infrastructure-dea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bpp.org/research/health/changing-medicaids-funding-structure-to-a-per-capita-cap-would-shift-costs-to#:~:text=A%20Per%20Capita%20Cap%20Would%20Cut%20Medicaid&amp;text=A%20per%20capita%20cap%20would%20achieve%20federal%20savings%20by%20reducing,current%20financing%20system%20would%20provide." TargetMode="External"/><Relationship Id="rId2" Type="http://schemas.openxmlformats.org/officeDocument/2006/relationships/hyperlink" Target="https://www.kff.org/infographic/medicaids-role-in-covering-veterans/"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litary.com/daily-news/opinions/2024/08/12/republican-project-2025-takes-dead-aim-veterans-health-and-disability-benefit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thefulcrum.us/governance-legislation/balance-of-power-operation-lone-star"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I1kqPJC4lgo?si=PVrKLhSL-lj3Z8Uo"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thefulcrum.us/governance-legislation/heritage-foundation-project-202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B93E5-E098-E377-B019-EAE4750FFBF1}"/>
              </a:ext>
            </a:extLst>
          </p:cNvPr>
          <p:cNvSpPr/>
          <p:nvPr/>
        </p:nvSpPr>
        <p:spPr>
          <a:xfrm>
            <a:off x="3284682" y="2505670"/>
            <a:ext cx="53483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PROJECT </a:t>
            </a:r>
            <a:r>
              <a:rPr lang="en-US" sz="5400" b="1" dirty="0">
                <a:ln w="22225">
                  <a:solidFill>
                    <a:schemeClr val="accent2"/>
                  </a:solidFill>
                  <a:prstDash val="solid"/>
                </a:ln>
                <a:solidFill>
                  <a:schemeClr val="accent2">
                    <a:lumMod val="40000"/>
                    <a:lumOff val="60000"/>
                  </a:schemeClr>
                </a:solidFill>
              </a:rPr>
              <a:t>2025</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2964276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9548F-1F53-A78F-0EDD-99BC48F63BDF}"/>
              </a:ext>
            </a:extLst>
          </p:cNvPr>
          <p:cNvSpPr txBox="1"/>
          <p:nvPr/>
        </p:nvSpPr>
        <p:spPr>
          <a:xfrm>
            <a:off x="591502" y="282625"/>
            <a:ext cx="11490007" cy="5262979"/>
          </a:xfrm>
          <a:prstGeom prst="rect">
            <a:avLst/>
          </a:prstGeom>
          <a:noFill/>
        </p:spPr>
        <p:txBody>
          <a:bodyPr wrap="square">
            <a:spAutoFit/>
          </a:bodyPr>
          <a:lstStyle/>
          <a:p>
            <a:pPr marL="0" marR="0"/>
            <a:endParaRPr lang="en-US" sz="2800" dirty="0">
              <a:solidFill>
                <a:srgbClr val="000000"/>
              </a:solidFill>
              <a:effectLst/>
              <a:latin typeface="Helvetica" panose="020B0604020202020204" pitchFamily="34" charset="0"/>
              <a:ea typeface="Times New Roman" panose="02020603050405020304" pitchFamily="18" charset="0"/>
            </a:endParaRPr>
          </a:p>
          <a:p>
            <a:pPr marL="0" marR="0"/>
            <a:endParaRPr lang="en-US" sz="2800" dirty="0">
              <a:solidFill>
                <a:srgbClr val="000000"/>
              </a:solidFill>
              <a:effectLst/>
              <a:latin typeface="Helvetica" panose="020B0604020202020204" pitchFamily="34" charset="0"/>
              <a:ea typeface="Times New Roman" panose="02020603050405020304" pitchFamily="18" charset="0"/>
            </a:endParaRPr>
          </a:p>
          <a:p>
            <a:pPr marL="0" marR="0"/>
            <a:r>
              <a:rPr lang="en-US" sz="2800" b="1" dirty="0">
                <a:solidFill>
                  <a:srgbClr val="000000"/>
                </a:solidFill>
                <a:effectLst/>
                <a:latin typeface="Helvetica" panose="020B0604020202020204" pitchFamily="34" charset="0"/>
                <a:ea typeface="Times New Roman" panose="02020603050405020304" pitchFamily="18" charset="0"/>
              </a:rPr>
              <a:t>Although retirement isn’t a primary focus for Project 2025, the plan calls for “universal savings accounts,” or USAs, with a yearly after-tax contribution limit of $15,000, indexed for inflation.</a:t>
            </a:r>
          </a:p>
          <a:p>
            <a:pPr marL="0" marR="0"/>
            <a:endParaRPr lang="en-US" sz="2800" b="1" dirty="0">
              <a:solidFill>
                <a:srgbClr val="000000"/>
              </a:solidFill>
              <a:latin typeface="Helvetica" panose="020B0604020202020204" pitchFamily="34" charset="0"/>
              <a:ea typeface="Times New Roman" panose="02020603050405020304" pitchFamily="18" charset="0"/>
            </a:endParaRPr>
          </a:p>
          <a:p>
            <a:pPr marL="0" marR="0"/>
            <a:r>
              <a:rPr lang="en-US" sz="2800" b="1" dirty="0">
                <a:solidFill>
                  <a:srgbClr val="000000"/>
                </a:solidFill>
                <a:effectLst/>
                <a:latin typeface="Helvetica" panose="020B0604020202020204" pitchFamily="34"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lgn="l"/>
            <a:r>
              <a:rPr lang="en-US" sz="2800" b="1" dirty="0">
                <a:solidFill>
                  <a:srgbClr val="000000"/>
                </a:solidFill>
                <a:effectLst/>
                <a:latin typeface="Helvetica" panose="020B0604020202020204" pitchFamily="34" charset="0"/>
                <a:ea typeface="Times New Roman" panose="02020603050405020304" pitchFamily="18" charset="0"/>
              </a:rPr>
              <a:t>T</a:t>
            </a:r>
            <a:r>
              <a:rPr lang="en-US" sz="2800" b="1" dirty="0">
                <a:effectLst/>
                <a:latin typeface="Helvetica" panose="020B0604020202020204" pitchFamily="34" charset="0"/>
                <a:ea typeface="Times New Roman" panose="02020603050405020304" pitchFamily="18" charset="0"/>
              </a:rPr>
              <a:t>he tax treatment would be similar to </a:t>
            </a:r>
            <a:r>
              <a:rPr lang="en-US" sz="2800" b="1" u="sng" dirty="0">
                <a:effectLst/>
                <a:latin typeface="Helvetica"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Roth individual retirement accounts</a:t>
            </a:r>
            <a:r>
              <a:rPr lang="en-US" sz="2800" b="1" dirty="0">
                <a:effectLst/>
                <a:latin typeface="Helvetica" panose="020B0604020202020204" pitchFamily="34" charset="0"/>
                <a:ea typeface="Times New Roman" panose="02020603050405020304" pitchFamily="18" charset="0"/>
              </a:rPr>
              <a:t>, which offer tax-free withdrawals of earnings after age 59½, with </a:t>
            </a:r>
            <a:r>
              <a:rPr lang="en-US" sz="2800" b="1" u="sng" dirty="0">
                <a:effectLst/>
                <a:latin typeface="Helvetica"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some exceptions</a:t>
            </a:r>
            <a:r>
              <a:rPr lang="en-US" sz="2800" b="1" dirty="0">
                <a:effectLst/>
                <a:latin typeface="Helvetica" panose="020B0604020202020204" pitchFamily="34" charset="0"/>
                <a:ea typeface="Times New Roman" panose="02020603050405020304" pitchFamily="18" charset="0"/>
              </a:rPr>
              <a:t>. By comparison, USAs would be “highly flexible” for investments, and gains could be withdrawn “at any time for any purpose,” according to the plan.</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38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8"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7" name="Group 86">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8" name="Rectangle 87">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Rectangle 89">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91" name="Rectangle 9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 name="TextBox 3">
            <a:extLst>
              <a:ext uri="{FF2B5EF4-FFF2-40B4-BE49-F238E27FC236}">
                <a16:creationId xmlns:a16="http://schemas.microsoft.com/office/drawing/2014/main" id="{F0CEAEDC-53F4-5DA1-6130-D2DE15B1D552}"/>
              </a:ext>
            </a:extLst>
          </p:cNvPr>
          <p:cNvSpPr txBox="1"/>
          <p:nvPr/>
        </p:nvSpPr>
        <p:spPr>
          <a:xfrm>
            <a:off x="1378425" y="5199797"/>
            <a:ext cx="9435152" cy="789673"/>
          </a:xfrm>
          <a:prstGeom prst="rect">
            <a:avLst/>
          </a:prstGeom>
        </p:spPr>
        <p:txBody>
          <a:bodyPr vert="horz" lIns="228600" tIns="228600" rIns="228600" bIns="0" rtlCol="0" anchor="ctr">
            <a:normAutofit fontScale="62500" lnSpcReduction="20000"/>
          </a:bodyPr>
          <a:lstStyle/>
          <a:p>
            <a:pPr algn="ctr" defTabSz="914400">
              <a:lnSpc>
                <a:spcPct val="80000"/>
              </a:lnSpc>
              <a:spcBef>
                <a:spcPct val="0"/>
              </a:spcBef>
              <a:spcAft>
                <a:spcPts val="600"/>
              </a:spcAft>
            </a:pPr>
            <a:r>
              <a:rPr lang="en-US" sz="4000" spc="-150" dirty="0">
                <a:solidFill>
                  <a:schemeClr val="accent5">
                    <a:lumMod val="60000"/>
                    <a:lumOff val="40000"/>
                  </a:schemeClr>
                </a:solidFill>
                <a:latin typeface="+mj-lt"/>
                <a:ea typeface="+mj-ea"/>
                <a:cs typeface="+mj-cs"/>
              </a:rPr>
              <a:t>    </a:t>
            </a:r>
            <a:r>
              <a:rPr lang="en-US" sz="8000" spc="-150" dirty="0">
                <a:solidFill>
                  <a:schemeClr val="accent5">
                    <a:lumMod val="60000"/>
                    <a:lumOff val="40000"/>
                  </a:schemeClr>
                </a:solidFill>
                <a:latin typeface="+mj-lt"/>
                <a:ea typeface="+mj-ea"/>
                <a:cs typeface="+mj-cs"/>
              </a:rPr>
              <a:t>CLIMATE CHANGE</a:t>
            </a:r>
          </a:p>
        </p:txBody>
      </p:sp>
      <p:pic>
        <p:nvPicPr>
          <p:cNvPr id="6" name="Picture 5" descr="A half of a planet with a tree in the middle and half of a planet with a fire and grass&#10;&#10;Description automatically generated">
            <a:extLst>
              <a:ext uri="{FF2B5EF4-FFF2-40B4-BE49-F238E27FC236}">
                <a16:creationId xmlns:a16="http://schemas.microsoft.com/office/drawing/2014/main" id="{821ECA94-2C00-872E-2B6D-52640358F726}"/>
              </a:ext>
            </a:extLst>
          </p:cNvPr>
          <p:cNvPicPr>
            <a:picLocks noChangeAspect="1"/>
          </p:cNvPicPr>
          <p:nvPr/>
        </p:nvPicPr>
        <p:blipFill>
          <a:blip r:embed="rId3">
            <a:extLst>
              <a:ext uri="{28A0092B-C50C-407E-A947-70E740481C1C}">
                <a14:useLocalDpi xmlns:a14="http://schemas.microsoft.com/office/drawing/2010/main" val="0"/>
              </a:ext>
            </a:extLst>
          </a:blip>
          <a:srcRect t="12203" b="15319"/>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269943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8ECA2-C4B4-9FDC-B25C-25C5CFB26AC9}"/>
              </a:ext>
            </a:extLst>
          </p:cNvPr>
          <p:cNvSpPr txBox="1"/>
          <p:nvPr/>
        </p:nvSpPr>
        <p:spPr>
          <a:xfrm>
            <a:off x="199073" y="117693"/>
            <a:ext cx="11992927" cy="6186309"/>
          </a:xfrm>
          <a:prstGeom prst="rect">
            <a:avLst/>
          </a:prstGeom>
          <a:noFill/>
        </p:spPr>
        <p:txBody>
          <a:bodyPr wrap="square">
            <a:spAutoFit/>
          </a:bodyPr>
          <a:lstStyle/>
          <a:p>
            <a:pPr algn="l">
              <a:buFont typeface="Arial" panose="020B0604020202020204" pitchFamily="34" charset="0"/>
              <a:buChar char="•"/>
            </a:pPr>
            <a:r>
              <a:rPr lang="en-US" b="1" i="0" dirty="0">
                <a:solidFill>
                  <a:srgbClr val="000F1D"/>
                </a:solidFill>
                <a:effectLst/>
                <a:latin typeface="Poppins" panose="00000500000000000000" pitchFamily="2" charset="0"/>
              </a:rPr>
              <a:t>Rescind all climate policies from its foreign aid programs</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Cease collaborating with and funding progressive foundations,  corporations, international institutions, and NGOs that advocate on behalf of climate action</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Repeal the Infrastructure Investment and Jobs Act (</a:t>
            </a:r>
            <a:r>
              <a:rPr lang="en-US" b="1" i="0" dirty="0" err="1">
                <a:solidFill>
                  <a:srgbClr val="000F1D"/>
                </a:solidFill>
                <a:effectLst/>
                <a:latin typeface="Poppins" panose="00000500000000000000" pitchFamily="2" charset="0"/>
              </a:rPr>
              <a:t>IIJA</a:t>
            </a:r>
            <a:r>
              <a:rPr lang="en-US" b="1" i="0" dirty="0">
                <a:solidFill>
                  <a:srgbClr val="000F1D"/>
                </a:solidFill>
                <a:effectLst/>
                <a:latin typeface="Poppins" panose="00000500000000000000" pitchFamily="2" charset="0"/>
              </a:rPr>
              <a:t>) and Inflation Reduction Act (IRA)</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End the EPA’s focus on climate change and green subsidies</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Eliminate the Office of Energy Efficiency and Renewable Energy</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Eliminate the Clean Energy Corps by revoking funding and eliminating all positions and personnel hired under the program</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Direct the Department of Energy to “end the Biden Administration’s unprovoked war on fossil fuels, restore America’s energy independence, oppose eyesore windmills built at taxpayer expense, and respect the right of Americans to buy and drive cars of their own choosing” (page 286)</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Stop all federal grants to environmental advocacy groups</a:t>
            </a:r>
          </a:p>
          <a:p>
            <a:pPr algn="l">
              <a:buFont typeface="Arial" panose="020B0604020202020204" pitchFamily="34" charset="0"/>
              <a:buChar char="•"/>
            </a:pPr>
            <a:endParaRPr lang="en-US" b="1" i="0" dirty="0">
              <a:solidFill>
                <a:srgbClr val="000F1D"/>
              </a:solidFill>
              <a:effectLst/>
              <a:latin typeface="Poppins" panose="00000500000000000000" pitchFamily="2" charset="0"/>
            </a:endParaRPr>
          </a:p>
          <a:p>
            <a:pPr algn="l">
              <a:buFont typeface="Arial" panose="020B0604020202020204" pitchFamily="34" charset="0"/>
              <a:buChar char="•"/>
            </a:pPr>
            <a:r>
              <a:rPr lang="en-US" b="1" i="0" dirty="0">
                <a:solidFill>
                  <a:srgbClr val="000F1D"/>
                </a:solidFill>
                <a:effectLst/>
                <a:latin typeface="Poppins" panose="00000500000000000000" pitchFamily="2" charset="0"/>
              </a:rPr>
              <a:t>Withdraw the U.S. from the U.N. Framework Convention on Climate Change and the Paris Agreement</a:t>
            </a:r>
          </a:p>
        </p:txBody>
      </p:sp>
    </p:spTree>
    <p:extLst>
      <p:ext uri="{BB962C8B-B14F-4D97-AF65-F5344CB8AC3E}">
        <p14:creationId xmlns:p14="http://schemas.microsoft.com/office/powerpoint/2010/main" val="217389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748FFEF2-CFEC-DB77-971D-3F5961FD7D56}"/>
              </a:ext>
            </a:extLst>
          </p:cNvPr>
          <p:cNvSpPr txBox="1"/>
          <p:nvPr/>
        </p:nvSpPr>
        <p:spPr>
          <a:xfrm>
            <a:off x="1376993" y="5488885"/>
            <a:ext cx="9435152" cy="789673"/>
          </a:xfrm>
          <a:prstGeom prst="rect">
            <a:avLst/>
          </a:prstGeom>
        </p:spPr>
        <p:txBody>
          <a:bodyPr vert="horz" lIns="228600" tIns="228600" rIns="228600" bIns="0" rtlCol="0" anchor="ctr">
            <a:noAutofit/>
          </a:bodyPr>
          <a:lstStyle/>
          <a:p>
            <a:pPr algn="ctr" defTabSz="914400">
              <a:lnSpc>
                <a:spcPct val="80000"/>
              </a:lnSpc>
              <a:spcBef>
                <a:spcPct val="0"/>
              </a:spcBef>
              <a:spcAft>
                <a:spcPts val="600"/>
              </a:spcAft>
            </a:pPr>
            <a:r>
              <a:rPr lang="en-US" sz="8000" b="1" spc="-150" dirty="0">
                <a:solidFill>
                  <a:schemeClr val="accent4">
                    <a:lumMod val="75000"/>
                  </a:schemeClr>
                </a:solidFill>
                <a:latin typeface="+mj-lt"/>
                <a:ea typeface="+mj-ea"/>
                <a:cs typeface="+mj-cs"/>
              </a:rPr>
              <a:t>EDUCATION</a:t>
            </a:r>
          </a:p>
        </p:txBody>
      </p:sp>
      <p:pic>
        <p:nvPicPr>
          <p:cNvPr id="4" name="Picture 3" descr="A stack of books with glasses on top&#10;&#10;Description automatically generated">
            <a:extLst>
              <a:ext uri="{FF2B5EF4-FFF2-40B4-BE49-F238E27FC236}">
                <a16:creationId xmlns:a16="http://schemas.microsoft.com/office/drawing/2014/main" id="{B42E1BBD-CE54-4732-054C-F5E538623EB3}"/>
              </a:ext>
            </a:extLst>
          </p:cNvPr>
          <p:cNvPicPr>
            <a:picLocks noChangeAspect="1"/>
          </p:cNvPicPr>
          <p:nvPr/>
        </p:nvPicPr>
        <p:blipFill>
          <a:blip r:embed="rId3">
            <a:extLst>
              <a:ext uri="{28A0092B-C50C-407E-A947-70E740481C1C}">
                <a14:useLocalDpi xmlns:a14="http://schemas.microsoft.com/office/drawing/2010/main" val="0"/>
              </a:ext>
            </a:extLst>
          </a:blip>
          <a:srcRect t="33643" b="4194"/>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166134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5AED7-C074-CB6D-48F3-67B2476D69BF}"/>
              </a:ext>
            </a:extLst>
          </p:cNvPr>
          <p:cNvSpPr txBox="1"/>
          <p:nvPr/>
        </p:nvSpPr>
        <p:spPr>
          <a:xfrm>
            <a:off x="217170" y="302359"/>
            <a:ext cx="11974830" cy="6063198"/>
          </a:xfrm>
          <a:prstGeom prst="rect">
            <a:avLst/>
          </a:prstGeom>
          <a:noFill/>
        </p:spPr>
        <p:txBody>
          <a:bodyPr wrap="square">
            <a:spAutoFit/>
          </a:bodyPr>
          <a:lstStyle/>
          <a:p>
            <a:pPr algn="l">
              <a:buFont typeface="Arial" panose="020B0604020202020204" pitchFamily="34" charset="0"/>
              <a:buChar char="•"/>
            </a:pPr>
            <a:r>
              <a:rPr lang="en-US" sz="2000" b="1" i="0" dirty="0">
                <a:solidFill>
                  <a:srgbClr val="000F1D"/>
                </a:solidFill>
                <a:effectLst/>
                <a:latin typeface="Poppins" panose="00000500000000000000" pitchFamily="2" charset="0"/>
              </a:rPr>
              <a:t>Eliminate the Head Start program, restricting access to affordable pre-Kindergarten education. </a:t>
            </a:r>
            <a:r>
              <a:rPr lang="en-US" sz="2000" b="0" i="0" u="none" strike="noStrike" dirty="0">
                <a:solidFill>
                  <a:srgbClr val="FC5A1A"/>
                </a:solidFill>
                <a:effectLst/>
                <a:latin typeface="freight-text-pro"/>
                <a:hlinkClick r:id="rId3">
                  <a:extLst>
                    <a:ext uri="{A12FA001-AC4F-418D-AE19-62706E023703}">
                      <ahyp:hlinkClr xmlns:ahyp="http://schemas.microsoft.com/office/drawing/2018/hyperlinkcolor" val="tx"/>
                    </a:ext>
                  </a:extLst>
                </a:hlinkClick>
              </a:rPr>
              <a:t> </a:t>
            </a:r>
            <a:r>
              <a:rPr lang="en-US" sz="2400" b="1" i="0" dirty="0">
                <a:effectLst/>
                <a:latin typeface="freight-text-pro"/>
              </a:rPr>
              <a:t>Head Start provides a critical supply of rural childcare. </a:t>
            </a:r>
            <a:endParaRPr lang="en-US" sz="2400" b="1" i="0" dirty="0">
              <a:effectLst/>
              <a:latin typeface="Poppins" panose="00000500000000000000" pitchFamily="2" charset="0"/>
            </a:endParaRPr>
          </a:p>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a:p>
            <a:pPr algn="l">
              <a:buFont typeface="Arial" panose="020B0604020202020204" pitchFamily="34" charset="0"/>
              <a:buChar char="•"/>
            </a:pPr>
            <a:r>
              <a:rPr lang="en-US" sz="2000" b="1" i="0" dirty="0">
                <a:solidFill>
                  <a:srgbClr val="000F1D"/>
                </a:solidFill>
                <a:effectLst/>
                <a:latin typeface="Poppins" panose="00000500000000000000" pitchFamily="2" charset="0"/>
              </a:rPr>
              <a:t>Aim to eliminate the Department of Education</a:t>
            </a:r>
          </a:p>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a:p>
            <a:pPr algn="l">
              <a:buFont typeface="Arial" panose="020B0604020202020204" pitchFamily="34" charset="0"/>
              <a:buChar char="•"/>
            </a:pPr>
            <a:r>
              <a:rPr lang="en-US" sz="2000" b="1" i="0" dirty="0">
                <a:solidFill>
                  <a:srgbClr val="000F1D"/>
                </a:solidFill>
                <a:effectLst/>
                <a:latin typeface="Poppins" panose="00000500000000000000" pitchFamily="2" charset="0"/>
              </a:rPr>
              <a:t>Advocate for the Secretary of Education to “insist that the department serve parents and American ideals, not advocates whose message is that children can choose their own sex, that America is “systemically racist,” that math itself is racist, and that Martin Luther King, Jr.’s ideal of a colorblind society should be rejected in favor of reinstating a color-conscious society” (page 286)</a:t>
            </a:r>
          </a:p>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a:p>
            <a:pPr algn="l">
              <a:buFont typeface="Arial" panose="020B0604020202020204" pitchFamily="34" charset="0"/>
              <a:buChar char="•"/>
            </a:pPr>
            <a:r>
              <a:rPr lang="en-US" sz="2000" b="1" i="0" dirty="0">
                <a:solidFill>
                  <a:srgbClr val="000F1D"/>
                </a:solidFill>
                <a:effectLst/>
                <a:latin typeface="Poppins" panose="00000500000000000000" pitchFamily="2" charset="0"/>
              </a:rPr>
              <a:t>Not allow a public education employee or contractor to use a name to address a student other than the name listed on a student’s birth certificate or a pronoun in addressing a student that is different from that student’s biological sex, without the written permission of a student’s parents or guardians.</a:t>
            </a:r>
            <a:r>
              <a:rPr lang="en-US" sz="2000" b="0" i="0" dirty="0">
                <a:solidFill>
                  <a:srgbClr val="231F20"/>
                </a:solidFill>
                <a:effectLst/>
                <a:latin typeface="schoolbook"/>
              </a:rPr>
              <a:t> </a:t>
            </a:r>
          </a:p>
          <a:p>
            <a:pPr algn="l">
              <a:buFont typeface="Arial" panose="020B0604020202020204" pitchFamily="34" charset="0"/>
              <a:buChar char="•"/>
            </a:pPr>
            <a:endParaRPr lang="en-US" sz="2000" dirty="0">
              <a:solidFill>
                <a:srgbClr val="231F20"/>
              </a:solidFill>
              <a:latin typeface="schoolbook"/>
            </a:endParaRPr>
          </a:p>
          <a:p>
            <a:pPr algn="l">
              <a:buFont typeface="Arial" panose="020B0604020202020204" pitchFamily="34" charset="0"/>
              <a:buChar char="•"/>
            </a:pPr>
            <a:r>
              <a:rPr lang="en-US" sz="2000" b="1" i="0" dirty="0">
                <a:solidFill>
                  <a:srgbClr val="231F20"/>
                </a:solidFill>
                <a:effectLst/>
                <a:latin typeface="Poppins" panose="00000500000000000000" pitchFamily="2" charset="0"/>
                <a:cs typeface="Poppins" panose="00000500000000000000" pitchFamily="2" charset="0"/>
              </a:rPr>
              <a:t>Censor academic discussions about race, gender, and systemic oppression, in violation of the First Amendment, and promising to cut federal funding for schools with curricula that touch on these subjects</a:t>
            </a:r>
            <a:r>
              <a:rPr lang="en-US" sz="2400" b="1" i="0" dirty="0">
                <a:solidFill>
                  <a:srgbClr val="231F20"/>
                </a:solidFill>
                <a:effectLst/>
                <a:latin typeface="schoolbook"/>
              </a:rPr>
              <a:t>.</a:t>
            </a:r>
            <a:endParaRPr lang="en-US" sz="2400" b="1" i="0" dirty="0">
              <a:solidFill>
                <a:srgbClr val="000F1D"/>
              </a:solidFill>
              <a:effectLst/>
              <a:latin typeface="Poppins" panose="00000500000000000000" pitchFamily="2" charset="0"/>
            </a:endParaRPr>
          </a:p>
        </p:txBody>
      </p:sp>
    </p:spTree>
    <p:extLst>
      <p:ext uri="{BB962C8B-B14F-4D97-AF65-F5344CB8AC3E}">
        <p14:creationId xmlns:p14="http://schemas.microsoft.com/office/powerpoint/2010/main" val="391613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8B323-24A2-31A7-0976-037216C7F041}"/>
              </a:ext>
            </a:extLst>
          </p:cNvPr>
          <p:cNvSpPr txBox="1"/>
          <p:nvPr/>
        </p:nvSpPr>
        <p:spPr>
          <a:xfrm>
            <a:off x="354330" y="363915"/>
            <a:ext cx="11224260" cy="6494085"/>
          </a:xfrm>
          <a:prstGeom prst="rect">
            <a:avLst/>
          </a:prstGeom>
          <a:noFill/>
        </p:spPr>
        <p:txBody>
          <a:bodyPr wrap="square">
            <a:spAutoFit/>
          </a:bodyPr>
          <a:lstStyle/>
          <a:p>
            <a:r>
              <a:rPr lang="en-US" sz="2800" b="1" i="0" dirty="0">
                <a:effectLst/>
                <a:latin typeface="freight-text-pro"/>
              </a:rPr>
              <a:t>Project </a:t>
            </a:r>
            <a:r>
              <a:rPr lang="en-US" sz="2800" b="1" i="0" dirty="0" err="1">
                <a:effectLst/>
                <a:latin typeface="freight-text-pro"/>
              </a:rPr>
              <a:t>2025’s</a:t>
            </a:r>
            <a:r>
              <a:rPr lang="en-US" sz="2800" b="1" i="0" dirty="0">
                <a:effectLst/>
                <a:latin typeface="freight-text-pro"/>
              </a:rPr>
              <a:t> </a:t>
            </a:r>
            <a:r>
              <a:rPr lang="en-US" sz="2800" b="1" i="0" u="none" strike="noStrike" dirty="0">
                <a:effectLst/>
                <a:latin typeface="freight-text-pro"/>
                <a:hlinkClick r:id="rId2">
                  <a:extLst>
                    <a:ext uri="{A12FA001-AC4F-418D-AE19-62706E023703}">
                      <ahyp:hlinkClr xmlns:ahyp="http://schemas.microsoft.com/office/drawing/2018/hyperlinkcolor" val="tx"/>
                    </a:ext>
                  </a:extLst>
                </a:hlinkClick>
              </a:rPr>
              <a:t>foreword</a:t>
            </a:r>
            <a:r>
              <a:rPr lang="en-US" sz="2800" b="1" i="0" dirty="0">
                <a:effectLst/>
                <a:latin typeface="freight-text-pro"/>
              </a:rPr>
              <a:t> describes pornography as “manifested today in the omnipresent propagation of transgender ideology” and argues that it “should be outlawed” and people who “distribute it should be imprisoned.” The plan further makes the case that educators and librarians who teach or lend books that fall under this</a:t>
            </a:r>
            <a:r>
              <a:rPr lang="en-US" sz="2800" b="1" i="0" u="none" strike="noStrike" dirty="0">
                <a:effectLst/>
                <a:latin typeface="freight-text-pro"/>
                <a:hlinkClick r:id="rId3">
                  <a:extLst>
                    <a:ext uri="{A12FA001-AC4F-418D-AE19-62706E023703}">
                      <ahyp:hlinkClr xmlns:ahyp="http://schemas.microsoft.com/office/drawing/2018/hyperlinkcolor" val="tx"/>
                    </a:ext>
                  </a:extLst>
                </a:hlinkClick>
              </a:rPr>
              <a:t> definition</a:t>
            </a:r>
            <a:r>
              <a:rPr lang="en-US" sz="2800" b="1" i="0" dirty="0">
                <a:effectLst/>
                <a:latin typeface="freight-text-pro"/>
              </a:rPr>
              <a:t> of pornography should be registered as “sex offenders.” </a:t>
            </a:r>
          </a:p>
          <a:p>
            <a:endParaRPr lang="en-US" sz="2800" b="1" dirty="0">
              <a:latin typeface="freight-text-pro"/>
            </a:endParaRPr>
          </a:p>
          <a:p>
            <a:r>
              <a:rPr lang="en-US" sz="2800" b="1" i="0" dirty="0">
                <a:effectLst/>
                <a:latin typeface="freight-text-pro"/>
              </a:rPr>
              <a:t>Project 2025 pushes for a de facto ban on books and other content that far-right advocates do not like. The plan also appears to argue that </a:t>
            </a:r>
            <a:r>
              <a:rPr lang="en-US" sz="2800" b="1" i="0" u="none" strike="noStrike" dirty="0">
                <a:effectLst/>
                <a:latin typeface="freight-text-pro"/>
                <a:hlinkClick r:id="rId4">
                  <a:extLst>
                    <a:ext uri="{A12FA001-AC4F-418D-AE19-62706E023703}">
                      <ahyp:hlinkClr xmlns:ahyp="http://schemas.microsoft.com/office/drawing/2018/hyperlinkcolor" val="tx"/>
                    </a:ext>
                  </a:extLst>
                </a:hlinkClick>
              </a:rPr>
              <a:t>sex education</a:t>
            </a:r>
            <a:r>
              <a:rPr lang="en-US" sz="2800" b="1" i="0" dirty="0">
                <a:effectLst/>
                <a:latin typeface="freight-text-pro"/>
              </a:rPr>
              <a:t> would “promote prostitution or provide a funnel effect for abortion facilities and school field trips to clinics.”</a:t>
            </a:r>
            <a:endParaRPr lang="en-US" sz="2400" b="1" dirty="0">
              <a:latin typeface="freight-text-pro"/>
            </a:endParaRPr>
          </a:p>
          <a:p>
            <a:endParaRPr lang="en-US" sz="2400" b="1" dirty="0">
              <a:latin typeface="freight-text-pro"/>
            </a:endParaRPr>
          </a:p>
          <a:p>
            <a:r>
              <a:rPr lang="en-US" sz="2800" b="1" i="0" dirty="0">
                <a:effectLst/>
                <a:latin typeface="freight-text-pro"/>
              </a:rPr>
              <a:t>Project 2025 urges the next administration to “reject efforts to transform federal school meals into an entitlement program,” effectively </a:t>
            </a:r>
            <a:r>
              <a:rPr lang="en-US" sz="2800" b="1" i="0" u="none" strike="noStrike" dirty="0">
                <a:effectLst/>
                <a:latin typeface="freight-text-pro"/>
                <a:hlinkClick r:id="rId5">
                  <a:extLst>
                    <a:ext uri="{A12FA001-AC4F-418D-AE19-62706E023703}">
                      <ahyp:hlinkClr xmlns:ahyp="http://schemas.microsoft.com/office/drawing/2018/hyperlinkcolor" val="tx"/>
                    </a:ext>
                  </a:extLst>
                </a:hlinkClick>
              </a:rPr>
              <a:t>banning universal free school meals</a:t>
            </a:r>
            <a:r>
              <a:rPr lang="en-US" sz="2800" b="1" i="0" u="none" strike="noStrike" dirty="0">
                <a:effectLst/>
                <a:latin typeface="freight-text-pro"/>
              </a:rPr>
              <a:t>.</a:t>
            </a:r>
            <a:endParaRPr lang="en-US" sz="2800" b="1" dirty="0"/>
          </a:p>
        </p:txBody>
      </p:sp>
    </p:spTree>
    <p:extLst>
      <p:ext uri="{BB962C8B-B14F-4D97-AF65-F5344CB8AC3E}">
        <p14:creationId xmlns:p14="http://schemas.microsoft.com/office/powerpoint/2010/main" val="206163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C8A95-5F1F-E37B-DF4D-2A60F8434F3A}"/>
              </a:ext>
            </a:extLst>
          </p:cNvPr>
          <p:cNvSpPr txBox="1"/>
          <p:nvPr/>
        </p:nvSpPr>
        <p:spPr>
          <a:xfrm>
            <a:off x="3890719" y="5272154"/>
            <a:ext cx="4189228" cy="769441"/>
          </a:xfrm>
          <a:prstGeom prst="rect">
            <a:avLst/>
          </a:prstGeom>
          <a:noFill/>
        </p:spPr>
        <p:txBody>
          <a:bodyPr wrap="square" rtlCol="0">
            <a:spAutoFit/>
          </a:bodyPr>
          <a:lstStyle/>
          <a:p>
            <a:r>
              <a:rPr lang="en-US" sz="4400" dirty="0">
                <a:latin typeface="Arial Rounded MT Bold" panose="020F0704030504030204" pitchFamily="34" charset="0"/>
              </a:rPr>
              <a:t>     JUSTICE</a:t>
            </a:r>
          </a:p>
        </p:txBody>
      </p:sp>
      <p:pic>
        <p:nvPicPr>
          <p:cNvPr id="4" name="Picture 3" descr="A statue of a person holding a scale">
            <a:extLst>
              <a:ext uri="{FF2B5EF4-FFF2-40B4-BE49-F238E27FC236}">
                <a16:creationId xmlns:a16="http://schemas.microsoft.com/office/drawing/2014/main" id="{6C5E9E88-EA12-B889-BF84-F58B26BBB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 y="560070"/>
            <a:ext cx="8732520" cy="4617720"/>
          </a:xfrm>
          <a:prstGeom prst="rect">
            <a:avLst/>
          </a:prstGeom>
        </p:spPr>
      </p:pic>
    </p:spTree>
    <p:extLst>
      <p:ext uri="{BB962C8B-B14F-4D97-AF65-F5344CB8AC3E}">
        <p14:creationId xmlns:p14="http://schemas.microsoft.com/office/powerpoint/2010/main" val="397039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9DBB4-C604-E78F-4F70-C3B05FAB0994}"/>
              </a:ext>
            </a:extLst>
          </p:cNvPr>
          <p:cNvSpPr txBox="1"/>
          <p:nvPr/>
        </p:nvSpPr>
        <p:spPr>
          <a:xfrm>
            <a:off x="0" y="335846"/>
            <a:ext cx="12192000" cy="6001643"/>
          </a:xfrm>
          <a:prstGeom prst="rect">
            <a:avLst/>
          </a:prstGeom>
          <a:noFill/>
        </p:spPr>
        <p:txBody>
          <a:bodyPr wrap="square">
            <a:spAutoFit/>
          </a:bodyPr>
          <a:lstStyle/>
          <a:p>
            <a:pPr algn="l">
              <a:buFont typeface="Arial" panose="020B0604020202020204" pitchFamily="34" charset="0"/>
              <a:buChar char="•"/>
            </a:pPr>
            <a:r>
              <a:rPr lang="en-US" sz="2400" b="1" i="0" dirty="0">
                <a:solidFill>
                  <a:srgbClr val="000F1D"/>
                </a:solidFill>
                <a:effectLst/>
                <a:latin typeface="Poppins" panose="00000500000000000000" pitchFamily="2" charset="0"/>
              </a:rPr>
              <a:t>No longer task FBI agents with monitoring social media to flag content they deemed to be “misinformation” or “disinformation”  for platforms to remove</a:t>
            </a:r>
          </a:p>
          <a:p>
            <a:pPr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Prevent the FBI from engaging, in general, activities related to Americans creating or spreading misinformation or disinformation</a:t>
            </a:r>
          </a:p>
          <a:p>
            <a:pPr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Conduct an immediate, comprehensive review of all major active FBI investigations and activities and terminate any that are unlawful or “contrary to the national interest”</a:t>
            </a:r>
          </a:p>
          <a:p>
            <a:pPr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Stop the FBI from devoting “unprecedented resources to prosecuting American citizens for misdemeanor trespassing offenses or violations of the FACE [Freedom of Access to Clinic Entrances] Act”,  while dismissing prosecutions against radical agents of the Left like Antifa” (page 546)</a:t>
            </a:r>
          </a:p>
          <a:p>
            <a:pPr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Enforce the death penalty</a:t>
            </a:r>
          </a:p>
        </p:txBody>
      </p:sp>
    </p:spTree>
    <p:extLst>
      <p:ext uri="{BB962C8B-B14F-4D97-AF65-F5344CB8AC3E}">
        <p14:creationId xmlns:p14="http://schemas.microsoft.com/office/powerpoint/2010/main" val="165615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TextBox 2">
            <a:extLst>
              <a:ext uri="{FF2B5EF4-FFF2-40B4-BE49-F238E27FC236}">
                <a16:creationId xmlns:a16="http://schemas.microsoft.com/office/drawing/2014/main" id="{66DB25B1-BAC6-3C9A-269E-FADEA9854F33}"/>
              </a:ext>
            </a:extLst>
          </p:cNvPr>
          <p:cNvSpPr txBox="1"/>
          <p:nvPr/>
        </p:nvSpPr>
        <p:spPr>
          <a:xfrm>
            <a:off x="1310368" y="5417778"/>
            <a:ext cx="9435152" cy="789673"/>
          </a:xfrm>
          <a:prstGeom prst="rect">
            <a:avLst/>
          </a:prstGeom>
        </p:spPr>
        <p:txBody>
          <a:bodyPr vert="horz" lIns="228600" tIns="228600" rIns="228600" bIns="0" rtlCol="0" anchor="ctr">
            <a:normAutofit lnSpcReduction="10000"/>
          </a:bodyPr>
          <a:lstStyle/>
          <a:p>
            <a:pPr algn="ctr" defTabSz="914400">
              <a:lnSpc>
                <a:spcPct val="80000"/>
              </a:lnSpc>
              <a:spcBef>
                <a:spcPct val="0"/>
              </a:spcBef>
              <a:spcAft>
                <a:spcPts val="600"/>
              </a:spcAft>
            </a:pPr>
            <a:r>
              <a:rPr lang="en-US" sz="4000" spc="-150" dirty="0">
                <a:solidFill>
                  <a:schemeClr val="bg1"/>
                </a:solidFill>
                <a:latin typeface="+mj-lt"/>
                <a:ea typeface="+mj-ea"/>
                <a:cs typeface="+mj-cs"/>
              </a:rPr>
              <a:t>  </a:t>
            </a:r>
            <a:r>
              <a:rPr lang="en-US" sz="4800" spc="-150" dirty="0">
                <a:solidFill>
                  <a:schemeClr val="bg1"/>
                </a:solidFill>
                <a:latin typeface="+mj-lt"/>
                <a:ea typeface="+mj-ea"/>
                <a:cs typeface="+mj-cs"/>
              </a:rPr>
              <a:t>NATIONAL SECURITY</a:t>
            </a:r>
          </a:p>
        </p:txBody>
      </p:sp>
      <p:sp>
        <p:nvSpPr>
          <p:cNvPr id="58" name="Freeform: Shape 57">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A2DEFE12-CD35-DACF-809C-E0B8486E2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8223" y="626940"/>
            <a:ext cx="3864547" cy="3864547"/>
          </a:xfrm>
          <a:prstGeom prst="rect">
            <a:avLst/>
          </a:prstGeom>
        </p:spPr>
      </p:pic>
    </p:spTree>
    <p:extLst>
      <p:ext uri="{BB962C8B-B14F-4D97-AF65-F5344CB8AC3E}">
        <p14:creationId xmlns:p14="http://schemas.microsoft.com/office/powerpoint/2010/main" val="227750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73FAA-0A92-8C7D-A29B-0CFF6E7C399A}"/>
              </a:ext>
            </a:extLst>
          </p:cNvPr>
          <p:cNvSpPr txBox="1"/>
          <p:nvPr/>
        </p:nvSpPr>
        <p:spPr>
          <a:xfrm>
            <a:off x="262890" y="-79653"/>
            <a:ext cx="11738610" cy="6647974"/>
          </a:xfrm>
          <a:prstGeom prst="rect">
            <a:avLst/>
          </a:prstGeom>
          <a:noFill/>
        </p:spPr>
        <p:txBody>
          <a:bodyPr wrap="square">
            <a:spAutoFit/>
          </a:bodyPr>
          <a:lstStyle/>
          <a:p>
            <a:pPr algn="l"/>
            <a:endParaRPr lang="en-US" b="1" i="0" dirty="0">
              <a:solidFill>
                <a:srgbClr val="151515"/>
              </a:solidFill>
              <a:effectLst/>
            </a:endParaRPr>
          </a:p>
          <a:p>
            <a:pPr algn="l"/>
            <a:r>
              <a:rPr lang="en-US" sz="2400" b="1" i="0" dirty="0">
                <a:solidFill>
                  <a:srgbClr val="151515"/>
                </a:solidFill>
                <a:effectLst/>
                <a:latin typeface="Arial" panose="020B0604020202020204" pitchFamily="34" charset="0"/>
                <a:cs typeface="Arial" panose="020B0604020202020204" pitchFamily="34" charset="0"/>
              </a:rPr>
              <a:t>GUTTING AGENCIES</a:t>
            </a:r>
          </a:p>
          <a:p>
            <a:pPr algn="l"/>
            <a:endParaRPr lang="en-US" sz="2400" b="1" i="0" dirty="0">
              <a:solidFill>
                <a:srgbClr val="151515"/>
              </a:solidFill>
              <a:effectLst/>
            </a:endParaRPr>
          </a:p>
          <a:p>
            <a:pPr algn="l"/>
            <a:r>
              <a:rPr lang="en-US" sz="2000" b="0" i="0" dirty="0">
                <a:effectLst/>
                <a:latin typeface="freight-text-pro"/>
              </a:rPr>
              <a:t>Project 2025 advocates staffing the National Security Council and Situation Room with individuals whose primary qualification is political loyalty. Its proposals would replace nonpartisan career national security officials with partisan operatives. </a:t>
            </a:r>
          </a:p>
          <a:p>
            <a:pPr algn="l"/>
            <a:endParaRPr lang="en-US" sz="2000" dirty="0">
              <a:latin typeface="freight-text-pro"/>
            </a:endParaRPr>
          </a:p>
          <a:p>
            <a:pPr algn="l"/>
            <a:r>
              <a:rPr lang="en-US" sz="2000" b="0" i="0" dirty="0">
                <a:effectLst/>
                <a:latin typeface="freight-text-pro"/>
              </a:rPr>
              <a:t>Project 2025 recommends recalling career foreign service ambassadors serving in the nation’s most consequential postings if they have not demonstrated significant loyalty to the incoming president. </a:t>
            </a:r>
          </a:p>
          <a:p>
            <a:pPr algn="l"/>
            <a:endParaRPr lang="en-US" sz="2000" dirty="0">
              <a:latin typeface="freight-text-pro"/>
            </a:endParaRPr>
          </a:p>
          <a:p>
            <a:pPr algn="l"/>
            <a:r>
              <a:rPr lang="en-US" sz="2000" b="0" i="0" dirty="0">
                <a:solidFill>
                  <a:srgbClr val="151515"/>
                </a:solidFill>
                <a:effectLst/>
                <a:latin typeface="freight-text-pro"/>
              </a:rPr>
              <a:t>Project 2025 would politicize the military chain of command and U.S. intelligence agencies. It recommends the White House review all senior military general officer and flag officer promotions to ensure they align with domestic political priorities, and to replace career intelligence officers at the Central Intelligence Agency with new hires more committed to the president’s agenda.</a:t>
            </a:r>
          </a:p>
          <a:p>
            <a:pPr algn="l"/>
            <a:endParaRPr lang="en-US" sz="2000" b="0" i="0" dirty="0">
              <a:solidFill>
                <a:srgbClr val="151515"/>
              </a:solidFill>
              <a:effectLst/>
              <a:latin typeface="freight-text-pro"/>
            </a:endParaRPr>
          </a:p>
          <a:p>
            <a:pPr algn="l"/>
            <a:r>
              <a:rPr lang="en-US" sz="2000" b="0" i="0" dirty="0">
                <a:solidFill>
                  <a:srgbClr val="151515"/>
                </a:solidFill>
                <a:effectLst/>
                <a:latin typeface="freight-text-pro"/>
              </a:rPr>
              <a:t>Project 2025 recommends that the next administration eliminate the Department of Homeland Security and many of its component offices; eliminate and privatize the Transportation Security Administration; and eliminate the Cybersecurity and Infrastructure Security Agency’s (</a:t>
            </a:r>
            <a:r>
              <a:rPr lang="en-US" sz="2000" b="0" i="0" dirty="0" err="1">
                <a:solidFill>
                  <a:srgbClr val="151515"/>
                </a:solidFill>
                <a:effectLst/>
                <a:latin typeface="freight-text-pro"/>
              </a:rPr>
              <a:t>CISA</a:t>
            </a:r>
            <a:r>
              <a:rPr lang="en-US" sz="2000" b="0" i="0" dirty="0">
                <a:solidFill>
                  <a:srgbClr val="151515"/>
                </a:solidFill>
                <a:effectLst/>
                <a:latin typeface="freight-text-pro"/>
              </a:rPr>
              <a:t>) (</a:t>
            </a:r>
            <a:r>
              <a:rPr lang="en-US" sz="2000" b="0" i="0" dirty="0" err="1">
                <a:solidFill>
                  <a:srgbClr val="151515"/>
                </a:solidFill>
                <a:effectLst/>
                <a:latin typeface="freight-text-pro"/>
              </a:rPr>
              <a:t>CISA</a:t>
            </a:r>
            <a:r>
              <a:rPr lang="en-US" sz="2000" b="0" i="0" dirty="0">
                <a:solidFill>
                  <a:srgbClr val="151515"/>
                </a:solidFill>
                <a:effectLst/>
                <a:latin typeface="freight-text-pro"/>
              </a:rPr>
              <a:t>) Cybersecurity Advisory Committee and limit </a:t>
            </a:r>
            <a:r>
              <a:rPr lang="en-US" sz="2000" b="0" i="0" dirty="0" err="1">
                <a:solidFill>
                  <a:srgbClr val="151515"/>
                </a:solidFill>
                <a:effectLst/>
                <a:latin typeface="freight-text-pro"/>
              </a:rPr>
              <a:t>CISA’s</a:t>
            </a:r>
            <a:r>
              <a:rPr lang="en-US" sz="2000" b="0" i="0" dirty="0">
                <a:solidFill>
                  <a:srgbClr val="151515"/>
                </a:solidFill>
                <a:effectLst/>
                <a:latin typeface="freight-text-pro"/>
              </a:rPr>
              <a:t> ability to support states on election security. Eliminating these agencies would put security of air travel, ports, and rails at risk and would prevent </a:t>
            </a:r>
            <a:r>
              <a:rPr lang="en-US" sz="2000" b="0" i="0" dirty="0" err="1">
                <a:solidFill>
                  <a:srgbClr val="151515"/>
                </a:solidFill>
                <a:effectLst/>
                <a:latin typeface="freight-text-pro"/>
              </a:rPr>
              <a:t>CISA</a:t>
            </a:r>
            <a:r>
              <a:rPr lang="en-US" sz="2000" b="0" i="0" dirty="0">
                <a:solidFill>
                  <a:srgbClr val="151515"/>
                </a:solidFill>
                <a:effectLst/>
                <a:latin typeface="freight-text-pro"/>
              </a:rPr>
              <a:t> from helping state and local governments and private companies defend against attacks from foreign adversaries</a:t>
            </a:r>
            <a:endParaRPr lang="en-US" sz="2000" b="0" i="0" dirty="0">
              <a:effectLst/>
              <a:latin typeface="freight-text-pro"/>
            </a:endParaRPr>
          </a:p>
        </p:txBody>
      </p:sp>
    </p:spTree>
    <p:extLst>
      <p:ext uri="{BB962C8B-B14F-4D97-AF65-F5344CB8AC3E}">
        <p14:creationId xmlns:p14="http://schemas.microsoft.com/office/powerpoint/2010/main" val="71965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250"/>
        <p:cNvGrpSpPr/>
        <p:nvPr/>
      </p:nvGrpSpPr>
      <p:grpSpPr>
        <a:xfrm>
          <a:off x="0" y="0"/>
          <a:ext cx="0" cy="0"/>
          <a:chOff x="0" y="0"/>
          <a:chExt cx="0" cy="0"/>
        </a:xfrm>
      </p:grpSpPr>
      <p:grpSp>
        <p:nvGrpSpPr>
          <p:cNvPr id="251" name="Google Shape;251;p24"/>
          <p:cNvGrpSpPr/>
          <p:nvPr/>
        </p:nvGrpSpPr>
        <p:grpSpPr>
          <a:xfrm>
            <a:off x="-1948923" y="-1527355"/>
            <a:ext cx="16090037" cy="9912827"/>
            <a:chOff x="-1111651" y="-929861"/>
            <a:chExt cx="11367302" cy="7003222"/>
          </a:xfrm>
        </p:grpSpPr>
        <p:cxnSp>
          <p:nvCxnSpPr>
            <p:cNvPr id="252" name="Google Shape;252;p24"/>
            <p:cNvCxnSpPr/>
            <p:nvPr/>
          </p:nvCxnSpPr>
          <p:spPr>
            <a:xfrm>
              <a:off x="1567500" y="539500"/>
              <a:ext cx="6863400" cy="0"/>
            </a:xfrm>
            <a:prstGeom prst="straightConnector1">
              <a:avLst/>
            </a:prstGeom>
            <a:noFill/>
            <a:ln w="9525" cap="flat" cmpd="sng">
              <a:solidFill>
                <a:schemeClr val="dk1"/>
              </a:solidFill>
              <a:prstDash val="solid"/>
              <a:round/>
              <a:headEnd type="none" w="med" len="med"/>
              <a:tailEnd type="none" w="med" len="med"/>
            </a:ln>
          </p:spPr>
        </p:cxnSp>
        <p:cxnSp>
          <p:nvCxnSpPr>
            <p:cNvPr id="253" name="Google Shape;253;p24"/>
            <p:cNvCxnSpPr/>
            <p:nvPr/>
          </p:nvCxnSpPr>
          <p:spPr>
            <a:xfrm>
              <a:off x="713250" y="4604000"/>
              <a:ext cx="6863400" cy="0"/>
            </a:xfrm>
            <a:prstGeom prst="straightConnector1">
              <a:avLst/>
            </a:prstGeom>
            <a:noFill/>
            <a:ln w="9525" cap="flat" cmpd="sng">
              <a:solidFill>
                <a:schemeClr val="dk1"/>
              </a:solidFill>
              <a:prstDash val="solid"/>
              <a:round/>
              <a:headEnd type="none" w="med" len="med"/>
              <a:tailEnd type="none" w="med" len="med"/>
            </a:ln>
          </p:spPr>
        </p:cxnSp>
        <p:grpSp>
          <p:nvGrpSpPr>
            <p:cNvPr id="254" name="Google Shape;254;p24"/>
            <p:cNvGrpSpPr/>
            <p:nvPr/>
          </p:nvGrpSpPr>
          <p:grpSpPr>
            <a:xfrm>
              <a:off x="-1111651" y="-929861"/>
              <a:ext cx="3841252" cy="3069722"/>
              <a:chOff x="-1108761" y="-855024"/>
              <a:chExt cx="3091800" cy="2470800"/>
            </a:xfrm>
          </p:grpSpPr>
          <p:cxnSp>
            <p:nvCxnSpPr>
              <p:cNvPr id="255" name="Google Shape;255;p24"/>
              <p:cNvCxnSpPr/>
              <p:nvPr/>
            </p:nvCxnSpPr>
            <p:spPr>
              <a:xfrm rot="-2043618">
                <a:off x="-1050405" y="-17363"/>
                <a:ext cx="2974475" cy="797118"/>
              </a:xfrm>
              <a:prstGeom prst="straightConnector1">
                <a:avLst/>
              </a:prstGeom>
              <a:noFill/>
              <a:ln w="9525" cap="flat" cmpd="sng">
                <a:solidFill>
                  <a:schemeClr val="dk1"/>
                </a:solidFill>
                <a:prstDash val="solid"/>
                <a:round/>
                <a:headEnd type="none" w="med" len="med"/>
                <a:tailEnd type="none" w="med" len="med"/>
              </a:ln>
            </p:spPr>
          </p:cxnSp>
          <p:cxnSp>
            <p:nvCxnSpPr>
              <p:cNvPr id="256" name="Google Shape;256;p24"/>
              <p:cNvCxnSpPr/>
              <p:nvPr/>
            </p:nvCxnSpPr>
            <p:spPr>
              <a:xfrm rot="-2044218" flipH="1">
                <a:off x="-1142627" y="-42816"/>
                <a:ext cx="3159531" cy="846384"/>
              </a:xfrm>
              <a:prstGeom prst="straightConnector1">
                <a:avLst/>
              </a:prstGeom>
              <a:noFill/>
              <a:ln w="9525" cap="flat" cmpd="sng">
                <a:solidFill>
                  <a:schemeClr val="dk1"/>
                </a:solidFill>
                <a:prstDash val="solid"/>
                <a:round/>
                <a:headEnd type="none" w="med" len="med"/>
                <a:tailEnd type="none" w="med" len="med"/>
              </a:ln>
            </p:spPr>
          </p:cxnSp>
        </p:grpSp>
        <p:cxnSp>
          <p:nvCxnSpPr>
            <p:cNvPr id="257" name="Google Shape;257;p24"/>
            <p:cNvCxnSpPr/>
            <p:nvPr/>
          </p:nvCxnSpPr>
          <p:spPr>
            <a:xfrm>
              <a:off x="8430775" y="539500"/>
              <a:ext cx="0" cy="3564600"/>
            </a:xfrm>
            <a:prstGeom prst="straightConnector1">
              <a:avLst/>
            </a:prstGeom>
            <a:noFill/>
            <a:ln w="9525" cap="flat" cmpd="sng">
              <a:solidFill>
                <a:schemeClr val="dk1"/>
              </a:solidFill>
              <a:prstDash val="solid"/>
              <a:round/>
              <a:headEnd type="none" w="med" len="med"/>
              <a:tailEnd type="none" w="med" len="med"/>
            </a:ln>
          </p:spPr>
        </p:cxnSp>
        <p:cxnSp>
          <p:nvCxnSpPr>
            <p:cNvPr id="258" name="Google Shape;258;p24"/>
            <p:cNvCxnSpPr/>
            <p:nvPr/>
          </p:nvCxnSpPr>
          <p:spPr>
            <a:xfrm>
              <a:off x="712275" y="1039500"/>
              <a:ext cx="0" cy="3564600"/>
            </a:xfrm>
            <a:prstGeom prst="straightConnector1">
              <a:avLst/>
            </a:prstGeom>
            <a:noFill/>
            <a:ln w="9525" cap="flat" cmpd="sng">
              <a:solidFill>
                <a:schemeClr val="dk1"/>
              </a:solidFill>
              <a:prstDash val="solid"/>
              <a:round/>
              <a:headEnd type="none" w="med" len="med"/>
              <a:tailEnd type="none" w="med" len="med"/>
            </a:ln>
          </p:spPr>
        </p:cxnSp>
        <p:grpSp>
          <p:nvGrpSpPr>
            <p:cNvPr id="259" name="Google Shape;259;p24"/>
            <p:cNvGrpSpPr/>
            <p:nvPr/>
          </p:nvGrpSpPr>
          <p:grpSpPr>
            <a:xfrm rot="10800000">
              <a:off x="6414399" y="3003639"/>
              <a:ext cx="3841252" cy="3069722"/>
              <a:chOff x="-1108761" y="-855024"/>
              <a:chExt cx="3091800" cy="2470800"/>
            </a:xfrm>
          </p:grpSpPr>
          <p:cxnSp>
            <p:nvCxnSpPr>
              <p:cNvPr id="260" name="Google Shape;260;p24"/>
              <p:cNvCxnSpPr/>
              <p:nvPr/>
            </p:nvCxnSpPr>
            <p:spPr>
              <a:xfrm rot="-2043618">
                <a:off x="-1050405" y="-17363"/>
                <a:ext cx="2974475" cy="797118"/>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4"/>
              <p:cNvCxnSpPr/>
              <p:nvPr/>
            </p:nvCxnSpPr>
            <p:spPr>
              <a:xfrm rot="-2044218" flipH="1">
                <a:off x="-1142627" y="-42816"/>
                <a:ext cx="3159531" cy="846384"/>
              </a:xfrm>
              <a:prstGeom prst="straightConnector1">
                <a:avLst/>
              </a:prstGeom>
              <a:noFill/>
              <a:ln w="9525" cap="flat" cmpd="sng">
                <a:solidFill>
                  <a:schemeClr val="dk1"/>
                </a:solidFill>
                <a:prstDash val="solid"/>
                <a:round/>
                <a:headEnd type="none" w="med" len="med"/>
                <a:tailEnd type="none" w="med" len="med"/>
              </a:ln>
            </p:spPr>
          </p:cxnSp>
        </p:grpSp>
      </p:grpSp>
      <p:pic>
        <p:nvPicPr>
          <p:cNvPr id="262" name="Google Shape;262;p24"/>
          <p:cNvPicPr preferRelativeResize="0"/>
          <p:nvPr/>
        </p:nvPicPr>
        <p:blipFill>
          <a:blip r:embed="rId3">
            <a:alphaModFix/>
          </a:blip>
          <a:stretch>
            <a:fillRect/>
          </a:stretch>
        </p:blipFill>
        <p:spPr>
          <a:xfrm>
            <a:off x="285801" y="279634"/>
            <a:ext cx="6427956" cy="1934700"/>
          </a:xfrm>
          <a:prstGeom prst="rect">
            <a:avLst/>
          </a:prstGeom>
          <a:noFill/>
          <a:ln>
            <a:noFill/>
          </a:ln>
        </p:spPr>
      </p:pic>
      <p:pic>
        <p:nvPicPr>
          <p:cNvPr id="263" name="Google Shape;263;p24"/>
          <p:cNvPicPr preferRelativeResize="0"/>
          <p:nvPr/>
        </p:nvPicPr>
        <p:blipFill>
          <a:blip r:embed="rId4">
            <a:alphaModFix/>
          </a:blip>
          <a:stretch>
            <a:fillRect/>
          </a:stretch>
        </p:blipFill>
        <p:spPr>
          <a:xfrm>
            <a:off x="4056534" y="2303684"/>
            <a:ext cx="7746185" cy="1493651"/>
          </a:xfrm>
          <a:prstGeom prst="rect">
            <a:avLst/>
          </a:prstGeom>
          <a:noFill/>
          <a:ln>
            <a:noFill/>
          </a:ln>
        </p:spPr>
      </p:pic>
      <p:pic>
        <p:nvPicPr>
          <p:cNvPr id="264" name="Google Shape;264;p24"/>
          <p:cNvPicPr preferRelativeResize="0"/>
          <p:nvPr/>
        </p:nvPicPr>
        <p:blipFill rotWithShape="1">
          <a:blip r:embed="rId5">
            <a:alphaModFix/>
          </a:blip>
          <a:srcRect/>
          <a:stretch/>
        </p:blipFill>
        <p:spPr>
          <a:xfrm>
            <a:off x="1702734" y="5624301"/>
            <a:ext cx="10300135" cy="924767"/>
          </a:xfrm>
          <a:prstGeom prst="rect">
            <a:avLst/>
          </a:prstGeom>
          <a:noFill/>
          <a:ln>
            <a:noFill/>
          </a:ln>
        </p:spPr>
      </p:pic>
      <p:pic>
        <p:nvPicPr>
          <p:cNvPr id="265" name="Google Shape;265;p24"/>
          <p:cNvPicPr preferRelativeResize="0"/>
          <p:nvPr/>
        </p:nvPicPr>
        <p:blipFill>
          <a:blip r:embed="rId6">
            <a:alphaModFix/>
          </a:blip>
          <a:stretch>
            <a:fillRect/>
          </a:stretch>
        </p:blipFill>
        <p:spPr>
          <a:xfrm>
            <a:off x="285785" y="3872617"/>
            <a:ext cx="9537700" cy="167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21217-F7E9-B494-4609-37F92082B739}"/>
              </a:ext>
            </a:extLst>
          </p:cNvPr>
          <p:cNvSpPr txBox="1"/>
          <p:nvPr/>
        </p:nvSpPr>
        <p:spPr>
          <a:xfrm>
            <a:off x="2488020" y="2690038"/>
            <a:ext cx="7240772" cy="769441"/>
          </a:xfrm>
          <a:prstGeom prst="rect">
            <a:avLst/>
          </a:prstGeom>
          <a:solidFill>
            <a:srgbClr val="92D050"/>
          </a:solidFill>
        </p:spPr>
        <p:txBody>
          <a:bodyPr wrap="square" rtlCol="0">
            <a:spAutoFit/>
          </a:bodyPr>
          <a:lstStyle/>
          <a:p>
            <a:r>
              <a:rPr lang="en-US" sz="4400" dirty="0">
                <a:latin typeface="Arial Rounded MT Bold" panose="020F0704030504030204" pitchFamily="34" charset="0"/>
              </a:rPr>
              <a:t>             OVERTIME</a:t>
            </a:r>
          </a:p>
        </p:txBody>
      </p:sp>
      <p:pic>
        <p:nvPicPr>
          <p:cNvPr id="4" name="Picture 3" descr="A clock next to blocks of wood">
            <a:extLst>
              <a:ext uri="{FF2B5EF4-FFF2-40B4-BE49-F238E27FC236}">
                <a16:creationId xmlns:a16="http://schemas.microsoft.com/office/drawing/2014/main" id="{7DBA5143-4C96-EAE5-6E18-D1E2CC52C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8981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B4B1D-2C71-7958-5473-C07368A002D6}"/>
              </a:ext>
            </a:extLst>
          </p:cNvPr>
          <p:cNvSpPr txBox="1"/>
          <p:nvPr/>
        </p:nvSpPr>
        <p:spPr>
          <a:xfrm>
            <a:off x="215265" y="420231"/>
            <a:ext cx="11761470" cy="6832640"/>
          </a:xfrm>
          <a:prstGeom prst="rect">
            <a:avLst/>
          </a:prstGeom>
          <a:noFill/>
        </p:spPr>
        <p:txBody>
          <a:bodyPr wrap="square">
            <a:spAutoFit/>
          </a:bodyPr>
          <a:lstStyle/>
          <a:p>
            <a:pPr algn="l"/>
            <a:r>
              <a:rPr lang="en-US" sz="2000" b="1" i="1" dirty="0">
                <a:solidFill>
                  <a:srgbClr val="151515"/>
                </a:solidFill>
                <a:effectLst/>
                <a:latin typeface="freight-text-pro"/>
              </a:rPr>
              <a:t>What Project 2025 says:</a:t>
            </a:r>
            <a:r>
              <a:rPr lang="en-US" sz="2000" b="0" i="1" dirty="0">
                <a:solidFill>
                  <a:srgbClr val="151515"/>
                </a:solidFill>
                <a:effectLst/>
                <a:latin typeface="freight-text-pro"/>
              </a:rPr>
              <a:t> “Congress should provide flexibility to employers and employees to calculate the overtime period over a longer number of weeks.”</a:t>
            </a:r>
          </a:p>
          <a:p>
            <a:pPr algn="l"/>
            <a:endParaRPr lang="en-US" sz="2000" b="0" i="0" dirty="0">
              <a:solidFill>
                <a:srgbClr val="151515"/>
              </a:solidFill>
              <a:effectLst/>
              <a:latin typeface="freight-text-pro"/>
            </a:endParaRPr>
          </a:p>
          <a:p>
            <a:pPr algn="l"/>
            <a:r>
              <a:rPr lang="en-US" sz="2000" b="1" i="0" dirty="0">
                <a:solidFill>
                  <a:srgbClr val="151515"/>
                </a:solidFill>
                <a:effectLst/>
                <a:latin typeface="freight-text-pro"/>
              </a:rPr>
              <a:t>What the research says:</a:t>
            </a:r>
            <a:r>
              <a:rPr lang="en-US" sz="2000" b="0" i="0" dirty="0">
                <a:solidFill>
                  <a:srgbClr val="151515"/>
                </a:solidFill>
                <a:effectLst/>
                <a:latin typeface="freight-text-pro"/>
              </a:rPr>
              <a:t> Providing employers with less clarity about their wage obligations introduces more opportunities for fraud, abuse, and even honest mistakes. Currently, overtime is calculated weekly, which allows workers to keep track of their time accurately over a shorter time frame and to have more consistent expectations for their schedule. But Project 2025 proposes allowing the employer to choose the time period, giving employees less control of and visibility into their own paychecks</a:t>
            </a:r>
          </a:p>
          <a:p>
            <a:pPr algn="l"/>
            <a:endParaRPr lang="en-US" sz="2000" dirty="0">
              <a:solidFill>
                <a:srgbClr val="151515"/>
              </a:solidFill>
              <a:latin typeface="freight-text-pro"/>
            </a:endParaRPr>
          </a:p>
          <a:p>
            <a:pPr algn="l"/>
            <a:r>
              <a:rPr lang="en-US" sz="2000" b="1" i="1" dirty="0">
                <a:effectLst/>
                <a:latin typeface="freight-text-pro"/>
              </a:rPr>
              <a:t>What Project 2025 says:</a:t>
            </a:r>
            <a:r>
              <a:rPr lang="en-US" sz="2000" b="0" i="1" dirty="0">
                <a:effectLst/>
                <a:latin typeface="freight-text-pro"/>
              </a:rPr>
              <a:t> “[Congress should] allow employees in the private sector the ability to choose between receiving time-and-a-half pay or accumulating time-and-a-half paid time off.”</a:t>
            </a:r>
          </a:p>
          <a:p>
            <a:pPr algn="l"/>
            <a:endParaRPr lang="en-US" sz="2000" b="0" i="0" dirty="0">
              <a:effectLst/>
              <a:latin typeface="freight-text-pro"/>
            </a:endParaRPr>
          </a:p>
          <a:p>
            <a:pPr algn="l"/>
            <a:r>
              <a:rPr lang="en-US" sz="2000" b="1" i="0" dirty="0">
                <a:effectLst/>
                <a:latin typeface="freight-text-pro"/>
              </a:rPr>
              <a:t>What the research says:</a:t>
            </a:r>
            <a:r>
              <a:rPr lang="en-US" sz="2000" b="0" i="0" dirty="0">
                <a:effectLst/>
                <a:latin typeface="freight-text-pro"/>
              </a:rPr>
              <a:t> The Pew Research Center finds that </a:t>
            </a:r>
            <a:r>
              <a:rPr lang="en-US" sz="2000" b="0" i="0" u="none" strike="noStrike" dirty="0">
                <a:effectLst/>
                <a:latin typeface="freight-text-pro"/>
                <a:hlinkClick r:id="rId2">
                  <a:extLst>
                    <a:ext uri="{A12FA001-AC4F-418D-AE19-62706E023703}">
                      <ahyp:hlinkClr xmlns:ahyp="http://schemas.microsoft.com/office/drawing/2018/hyperlinkcolor" val="tx"/>
                    </a:ext>
                  </a:extLst>
                </a:hlinkClick>
              </a:rPr>
              <a:t>nearly half of American workers</a:t>
            </a:r>
            <a:r>
              <a:rPr lang="en-US" sz="2000" b="0" i="0" dirty="0">
                <a:effectLst/>
                <a:latin typeface="freight-text-pro"/>
              </a:rPr>
              <a:t> who have access to paid leave from their employment already take less time off from work than they’re eligible for. While stated reasons for this vary, survey respondents noted pressure to not leave their coworkers with more work, concerns about falling behind, and concerns about losing their job. Since access to paid leave is already </a:t>
            </a:r>
            <a:r>
              <a:rPr lang="en-US" sz="2000" b="0" i="0" u="none" strike="noStrike" dirty="0">
                <a:effectLst/>
                <a:latin typeface="freight-text-pro"/>
                <a:hlinkClick r:id="rId3">
                  <a:extLst>
                    <a:ext uri="{A12FA001-AC4F-418D-AE19-62706E023703}">
                      <ahyp:hlinkClr xmlns:ahyp="http://schemas.microsoft.com/office/drawing/2018/hyperlinkcolor" val="tx"/>
                    </a:ext>
                  </a:extLst>
                </a:hlinkClick>
              </a:rPr>
              <a:t>most limited for the lowest-paid workers</a:t>
            </a:r>
            <a:r>
              <a:rPr lang="en-US" sz="2000" b="0" i="0" dirty="0">
                <a:effectLst/>
                <a:latin typeface="freight-text-pro"/>
              </a:rPr>
              <a:t>, workers who are eligible for overtime are currently less likely to be eligible for paid leave. And notably, lower-wage workers are disproportionately women and Black workers, who Pew finds to be more likely to describe workplace pressure as a reason for taking less leave.</a:t>
            </a:r>
          </a:p>
          <a:p>
            <a:pPr algn="l"/>
            <a:endParaRPr lang="en-US" sz="2000" b="0" i="0" dirty="0">
              <a:solidFill>
                <a:srgbClr val="151515"/>
              </a:solidFill>
              <a:effectLst/>
              <a:latin typeface="freight-text-pro"/>
            </a:endParaRPr>
          </a:p>
          <a:p>
            <a:pPr algn="l"/>
            <a:endParaRPr lang="en-US" sz="2000" dirty="0">
              <a:solidFill>
                <a:srgbClr val="151515"/>
              </a:solidFill>
              <a:latin typeface="freight-text-pro"/>
            </a:endParaRPr>
          </a:p>
          <a:p>
            <a:pPr algn="l"/>
            <a:endParaRPr lang="en-US" b="0" i="0" dirty="0">
              <a:solidFill>
                <a:srgbClr val="151515"/>
              </a:solidFill>
              <a:effectLst/>
              <a:latin typeface="freight-text-pro"/>
            </a:endParaRPr>
          </a:p>
        </p:txBody>
      </p:sp>
    </p:spTree>
    <p:extLst>
      <p:ext uri="{BB962C8B-B14F-4D97-AF65-F5344CB8AC3E}">
        <p14:creationId xmlns:p14="http://schemas.microsoft.com/office/powerpoint/2010/main" val="79652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B4B1D-2C71-7958-5473-C07368A002D6}"/>
              </a:ext>
            </a:extLst>
          </p:cNvPr>
          <p:cNvSpPr txBox="1"/>
          <p:nvPr/>
        </p:nvSpPr>
        <p:spPr>
          <a:xfrm>
            <a:off x="215265" y="123051"/>
            <a:ext cx="11761470" cy="7017306"/>
          </a:xfrm>
          <a:prstGeom prst="rect">
            <a:avLst/>
          </a:prstGeom>
          <a:noFill/>
        </p:spPr>
        <p:txBody>
          <a:bodyPr wrap="square">
            <a:spAutoFit/>
          </a:bodyPr>
          <a:lstStyle/>
          <a:p>
            <a:pPr algn="l"/>
            <a:r>
              <a:rPr lang="en-US" b="1" i="1" dirty="0">
                <a:solidFill>
                  <a:srgbClr val="151515"/>
                </a:solidFill>
                <a:effectLst/>
                <a:latin typeface="freight-text-pro"/>
              </a:rPr>
              <a:t>What Project 2025 says:</a:t>
            </a:r>
            <a:r>
              <a:rPr lang="en-US" b="0" i="1" dirty="0">
                <a:solidFill>
                  <a:srgbClr val="151515"/>
                </a:solidFill>
                <a:effectLst/>
                <a:latin typeface="freight-text-pro"/>
              </a:rPr>
              <a:t> “DOL [the Department of Labor] should maintain an overtime threshold that does not punish businesses in lower-cost regions (e.g., the southeast United States).”</a:t>
            </a:r>
          </a:p>
          <a:p>
            <a:pPr algn="l"/>
            <a:endParaRPr lang="en-US" b="0" i="0" dirty="0">
              <a:solidFill>
                <a:srgbClr val="151515"/>
              </a:solidFill>
              <a:effectLst/>
              <a:latin typeface="freight-text-pro"/>
            </a:endParaRPr>
          </a:p>
          <a:p>
            <a:pPr algn="l"/>
            <a:r>
              <a:rPr lang="en-US" b="1" i="0" dirty="0">
                <a:effectLst/>
                <a:latin typeface="freight-text-pro"/>
              </a:rPr>
              <a:t>What the research says: </a:t>
            </a:r>
            <a:r>
              <a:rPr lang="en-US" b="0" i="0" dirty="0">
                <a:effectLst/>
                <a:latin typeface="freight-text-pro"/>
              </a:rPr>
              <a:t>Tying wage thresholds to regional variations in what businesses prefer to pay their workers is a long-standing conservative approach that codifies preexisting wage inequality. American workers’ wages have consistently been </a:t>
            </a:r>
            <a:r>
              <a:rPr lang="en-US" b="0" i="0" u="none" strike="noStrike" dirty="0">
                <a:effectLst/>
                <a:latin typeface="freight-text-pro"/>
                <a:hlinkClick r:id="rId2">
                  <a:extLst>
                    <a:ext uri="{A12FA001-AC4F-418D-AE19-62706E023703}">
                      <ahyp:hlinkClr xmlns:ahyp="http://schemas.microsoft.com/office/drawing/2018/hyperlinkcolor" val="tx"/>
                    </a:ext>
                  </a:extLst>
                </a:hlinkClick>
              </a:rPr>
              <a:t>lowest in the South</a:t>
            </a:r>
            <a:r>
              <a:rPr lang="en-US" b="0" i="0" dirty="0">
                <a:effectLst/>
                <a:latin typeface="freight-text-pro"/>
              </a:rPr>
              <a:t>, originating in slavery. This has only been furthered by sharecropping, the development of a </a:t>
            </a:r>
            <a:r>
              <a:rPr lang="en-US" b="0" i="0" u="none" strike="noStrike" dirty="0">
                <a:effectLst/>
                <a:latin typeface="freight-text-pro"/>
                <a:hlinkClick r:id="rId3">
                  <a:extLst>
                    <a:ext uri="{A12FA001-AC4F-418D-AE19-62706E023703}">
                      <ahyp:hlinkClr xmlns:ahyp="http://schemas.microsoft.com/office/drawing/2018/hyperlinkcolor" val="tx"/>
                    </a:ext>
                  </a:extLst>
                </a:hlinkClick>
              </a:rPr>
              <a:t>tipping system</a:t>
            </a:r>
            <a:r>
              <a:rPr lang="en-US" b="0" i="0" dirty="0">
                <a:effectLst/>
                <a:latin typeface="freight-text-pro"/>
              </a:rPr>
              <a:t> that shifts the burden of paying wages to customers rather than employers, ongoing discrimination, and </a:t>
            </a:r>
            <a:r>
              <a:rPr lang="en-US" b="0" i="0" u="none" strike="noStrike" dirty="0">
                <a:effectLst/>
                <a:latin typeface="freight-text-pro"/>
                <a:hlinkClick r:id="rId4">
                  <a:extLst>
                    <a:ext uri="{A12FA001-AC4F-418D-AE19-62706E023703}">
                      <ahyp:hlinkClr xmlns:ahyp="http://schemas.microsoft.com/office/drawing/2018/hyperlinkcolor" val="tx"/>
                    </a:ext>
                  </a:extLst>
                </a:hlinkClick>
              </a:rPr>
              <a:t>low union density</a:t>
            </a:r>
            <a:r>
              <a:rPr lang="en-US" b="0" i="0" dirty="0">
                <a:effectLst/>
                <a:latin typeface="freight-text-pro"/>
              </a:rPr>
              <a:t>.</a:t>
            </a:r>
          </a:p>
          <a:p>
            <a:pPr algn="l"/>
            <a:endParaRPr lang="en-US" b="0" i="0" dirty="0">
              <a:effectLst/>
              <a:latin typeface="freight-text-pro"/>
            </a:endParaRPr>
          </a:p>
          <a:p>
            <a:pPr algn="l"/>
            <a:r>
              <a:rPr lang="en-US" b="0" i="0" dirty="0">
                <a:effectLst/>
                <a:latin typeface="freight-text-pro"/>
              </a:rPr>
              <a:t>Jenn Round noted to PolitiFact that Project 2025 could be read as </a:t>
            </a:r>
            <a:r>
              <a:rPr lang="en-US" b="0" i="0" u="none" strike="noStrike" dirty="0">
                <a:effectLst/>
                <a:latin typeface="freight-text-pro"/>
                <a:hlinkClick r:id="rId5">
                  <a:extLst>
                    <a:ext uri="{A12FA001-AC4F-418D-AE19-62706E023703}">
                      <ahyp:hlinkClr xmlns:ahyp="http://schemas.microsoft.com/office/drawing/2018/hyperlinkcolor" val="tx"/>
                    </a:ext>
                  </a:extLst>
                </a:hlinkClick>
              </a:rPr>
              <a:t>proposing different overtime thresholds in different parts of the country</a:t>
            </a:r>
            <a:r>
              <a:rPr lang="en-US" b="0" i="0" dirty="0">
                <a:effectLst/>
                <a:latin typeface="freight-text-pro"/>
              </a:rPr>
              <a:t>, and it’s not clear how many workers that would affect given that Project 2025 does not include details on which regions would be considered “low cost.” Notably, framing the South, in particular, as “low cost” is misleading; and the Economic Policy Institute debunks the premise of “lower-cost regions” as Project </a:t>
            </a:r>
            <a:r>
              <a:rPr lang="en-US" b="0" i="0" dirty="0" err="1">
                <a:effectLst/>
                <a:latin typeface="freight-text-pro"/>
              </a:rPr>
              <a:t>2025’s</a:t>
            </a:r>
            <a:r>
              <a:rPr lang="en-US" b="0" i="0" dirty="0">
                <a:effectLst/>
                <a:latin typeface="freight-text-pro"/>
              </a:rPr>
              <a:t> justification for lower wages. Adjusting each state’s median annual wages for cost of living, </a:t>
            </a:r>
            <a:r>
              <a:rPr lang="en-US" b="0" i="0" u="none" strike="noStrike" dirty="0">
                <a:effectLst/>
                <a:latin typeface="freight-text-pro"/>
                <a:hlinkClick r:id="rId6">
                  <a:extLst>
                    <a:ext uri="{A12FA001-AC4F-418D-AE19-62706E023703}">
                      <ahyp:hlinkClr xmlns:ahyp="http://schemas.microsoft.com/office/drawing/2018/hyperlinkcolor" val="tx"/>
                    </a:ext>
                  </a:extLst>
                </a:hlinkClick>
              </a:rPr>
              <a:t>workers in the South are still paid less</a:t>
            </a:r>
            <a:r>
              <a:rPr lang="en-US" b="0" i="0" dirty="0">
                <a:effectLst/>
                <a:latin typeface="freight-text-pro"/>
              </a:rPr>
              <a:t> than other workers.</a:t>
            </a:r>
          </a:p>
          <a:p>
            <a:pPr algn="l"/>
            <a:endParaRPr lang="en-US" dirty="0">
              <a:latin typeface="freight-text-pro"/>
            </a:endParaRPr>
          </a:p>
          <a:p>
            <a:pPr algn="l"/>
            <a:r>
              <a:rPr lang="en-US" b="1" i="1" dirty="0">
                <a:effectLst/>
                <a:latin typeface="freight-text-pro"/>
              </a:rPr>
              <a:t>What Project 2025 says:</a:t>
            </a:r>
            <a:r>
              <a:rPr lang="en-US" b="0" i="1" dirty="0">
                <a:effectLst/>
                <a:latin typeface="freight-text-pro"/>
              </a:rPr>
              <a:t> “The Trump-era threshold is high enough to capture most line workers in lower-cost regions.”</a:t>
            </a:r>
          </a:p>
          <a:p>
            <a:pPr algn="l"/>
            <a:endParaRPr lang="en-US" b="0" i="0" dirty="0">
              <a:effectLst/>
              <a:latin typeface="freight-text-pro"/>
            </a:endParaRPr>
          </a:p>
          <a:p>
            <a:pPr algn="l"/>
            <a:r>
              <a:rPr lang="en-US" b="1" i="0" dirty="0">
                <a:effectLst/>
                <a:latin typeface="freight-text-pro"/>
              </a:rPr>
              <a:t>What the research says:</a:t>
            </a:r>
            <a:r>
              <a:rPr lang="en-US" b="0" i="0" dirty="0">
                <a:effectLst/>
                <a:latin typeface="freight-text-pro"/>
              </a:rPr>
              <a:t> The Trump administration’s overtime threshold </a:t>
            </a:r>
            <a:r>
              <a:rPr lang="en-US" b="0" i="0" u="none" strike="noStrike" dirty="0">
                <a:effectLst/>
                <a:latin typeface="freight-text-pro"/>
                <a:hlinkClick r:id="rId7">
                  <a:extLst>
                    <a:ext uri="{A12FA001-AC4F-418D-AE19-62706E023703}">
                      <ahyp:hlinkClr xmlns:ahyp="http://schemas.microsoft.com/office/drawing/2018/hyperlinkcolor" val="tx"/>
                    </a:ext>
                  </a:extLst>
                </a:hlinkClick>
              </a:rPr>
              <a:t>was only $35,568 a year</a:t>
            </a:r>
            <a:r>
              <a:rPr lang="en-US" b="0" i="0" dirty="0">
                <a:effectLst/>
                <a:latin typeface="freight-text-pro"/>
              </a:rPr>
              <a:t>, or $684 per week. While Project 2025 does not provide a citation for its claim that this amount covers most line workers, analysis of </a:t>
            </a:r>
            <a:r>
              <a:rPr lang="en-US" b="0" i="0" u="none" strike="noStrike" dirty="0">
                <a:effectLst/>
                <a:latin typeface="freight-text-pro"/>
                <a:hlinkClick r:id="rId8">
                  <a:extLst>
                    <a:ext uri="{A12FA001-AC4F-418D-AE19-62706E023703}">
                      <ahyp:hlinkClr xmlns:ahyp="http://schemas.microsoft.com/office/drawing/2018/hyperlinkcolor" val="tx"/>
                    </a:ext>
                  </a:extLst>
                </a:hlinkClick>
              </a:rPr>
              <a:t>American Community Survey data</a:t>
            </a:r>
            <a:r>
              <a:rPr lang="en-US" b="0" i="0" dirty="0">
                <a:effectLst/>
                <a:latin typeface="freight-text-pro"/>
              </a:rPr>
              <a:t> collected in 2022 shows that slightly less than half of Southern nonmanagerial workers earned below that threshold, excluding self-employed workers, members of the armed forces, and workers under 16. Wages, especially for those earning the least, have been </a:t>
            </a:r>
            <a:r>
              <a:rPr lang="en-US" b="0" i="0" u="none" strike="noStrike" dirty="0">
                <a:effectLst/>
                <a:latin typeface="freight-text-pro"/>
                <a:hlinkClick r:id="rId9">
                  <a:extLst>
                    <a:ext uri="{A12FA001-AC4F-418D-AE19-62706E023703}">
                      <ahyp:hlinkClr xmlns:ahyp="http://schemas.microsoft.com/office/drawing/2018/hyperlinkcolor" val="tx"/>
                    </a:ext>
                  </a:extLst>
                </a:hlinkClick>
              </a:rPr>
              <a:t>rising at a pace exceeding inflation</a:t>
            </a:r>
            <a:r>
              <a:rPr lang="en-US" b="0" i="0" dirty="0">
                <a:effectLst/>
                <a:latin typeface="freight-text-pro"/>
              </a:rPr>
              <a:t>, indicating that while more recent data are not available, it is likely that the Trump-era threshold—which was not proposed to index to inflation—covers even fewer workers now than it did in 2021 and 2022</a:t>
            </a:r>
          </a:p>
          <a:p>
            <a:pPr algn="l"/>
            <a:endParaRPr lang="en-US" b="0" i="0" dirty="0">
              <a:effectLst/>
              <a:latin typeface="freight-text-pro"/>
            </a:endParaRPr>
          </a:p>
        </p:txBody>
      </p:sp>
    </p:spTree>
    <p:extLst>
      <p:ext uri="{BB962C8B-B14F-4D97-AF65-F5344CB8AC3E}">
        <p14:creationId xmlns:p14="http://schemas.microsoft.com/office/powerpoint/2010/main" val="217422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3BB58-CAF5-9588-05EA-F587AE2A2CBF}"/>
              </a:ext>
            </a:extLst>
          </p:cNvPr>
          <p:cNvSpPr txBox="1"/>
          <p:nvPr/>
        </p:nvSpPr>
        <p:spPr>
          <a:xfrm>
            <a:off x="169545" y="106531"/>
            <a:ext cx="11852910" cy="2400657"/>
          </a:xfrm>
          <a:prstGeom prst="rect">
            <a:avLst/>
          </a:prstGeom>
          <a:noFill/>
        </p:spPr>
        <p:txBody>
          <a:bodyPr wrap="square">
            <a:spAutoFit/>
          </a:bodyPr>
          <a:lstStyle/>
          <a:p>
            <a:pPr marL="0" marR="0"/>
            <a:r>
              <a:rPr lang="en-US" sz="1800" dirty="0">
                <a:solidFill>
                  <a:srgbClr val="333D42"/>
                </a:solidFill>
                <a:effectLst/>
                <a:latin typeface="Segoe UI" panose="020B0502040204020203" pitchFamily="34" charset="0"/>
                <a:ea typeface="Times New Roman" panose="02020603050405020304" pitchFamily="18" charset="0"/>
              </a:rPr>
              <a:t>1.) Did you work a job that is focused on work and project sprints? Happen to work 70 hours that week to make an arbitrary deadline but then only work 10 hours the next while you wait on another department to get something done? Zero overtime for you.</a:t>
            </a:r>
          </a:p>
          <a:p>
            <a:pPr marL="0" marR="0"/>
            <a:endParaRPr lang="en-US" sz="2400" dirty="0">
              <a:effectLst/>
              <a:latin typeface="Times New Roman" panose="02020603050405020304" pitchFamily="18" charset="0"/>
              <a:ea typeface="Times New Roman" panose="02020603050405020304" pitchFamily="18" charset="0"/>
            </a:endParaRPr>
          </a:p>
          <a:p>
            <a:pPr marL="0" marR="0"/>
            <a:r>
              <a:rPr lang="en-US" sz="1800" dirty="0">
                <a:solidFill>
                  <a:srgbClr val="333D42"/>
                </a:solidFill>
                <a:effectLst/>
                <a:latin typeface="Segoe UI" panose="020B0502040204020203" pitchFamily="34" charset="0"/>
                <a:ea typeface="Times New Roman" panose="02020603050405020304" pitchFamily="18" charset="0"/>
              </a:rPr>
              <a:t>The plan proposes a 2 or even 4-week overtime horizon where any OT calculated would only come after you work 80 or 160 hours in that time period -- giving employers the flexibility to demand incredible work hours with no extra pay AND removing any incentive for them to effectively plan schedules and work coverage.  Also imagine only getting your overtime wages ever month or every other month. What does that mean for your family's budgeting?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EF2724D-0281-C756-1856-C1D55E97DC18}"/>
              </a:ext>
            </a:extLst>
          </p:cNvPr>
          <p:cNvSpPr txBox="1"/>
          <p:nvPr/>
        </p:nvSpPr>
        <p:spPr>
          <a:xfrm>
            <a:off x="227647" y="2690336"/>
            <a:ext cx="11852910" cy="1477328"/>
          </a:xfrm>
          <a:prstGeom prst="rect">
            <a:avLst/>
          </a:prstGeom>
          <a:noFill/>
        </p:spPr>
        <p:txBody>
          <a:bodyPr wrap="square">
            <a:spAutoFit/>
          </a:bodyPr>
          <a:lstStyle/>
          <a:p>
            <a:pPr marL="0" marR="0"/>
            <a:r>
              <a:rPr lang="en-US" sz="1800" dirty="0">
                <a:solidFill>
                  <a:srgbClr val="333D42"/>
                </a:solidFill>
                <a:effectLst/>
                <a:latin typeface="Segoe UI" panose="020B0502040204020203" pitchFamily="34" charset="0"/>
                <a:ea typeface="Times New Roman" panose="02020603050405020304" pitchFamily="18" charset="0"/>
              </a:rPr>
              <a:t>2.) Do you have a job where a significant portion of your compensation is based on bonuses, milestones, or commission? Well the Project 2025 plan gives the option for overtime to be calculated exclusively on any base hourly or salary rate.  This means that if your employer chooses to change compensation structure to one that is a minimum wage base + bonus/commission, an OT calculations are only based on that minimum wage even if you make $</a:t>
            </a:r>
            <a:r>
              <a:rPr lang="en-US" sz="1800" dirty="0" err="1">
                <a:solidFill>
                  <a:srgbClr val="333D42"/>
                </a:solidFill>
                <a:effectLst/>
                <a:latin typeface="Segoe UI" panose="020B0502040204020203" pitchFamily="34" charset="0"/>
                <a:ea typeface="Times New Roman" panose="02020603050405020304" pitchFamily="18" charset="0"/>
              </a:rPr>
              <a:t>50k</a:t>
            </a:r>
            <a:r>
              <a:rPr lang="en-US" sz="1800" dirty="0">
                <a:solidFill>
                  <a:srgbClr val="333D42"/>
                </a:solidFill>
                <a:effectLst/>
                <a:latin typeface="Segoe UI" panose="020B0502040204020203" pitchFamily="34" charset="0"/>
                <a:ea typeface="Times New Roman" panose="02020603050405020304" pitchFamily="18" charset="0"/>
              </a:rPr>
              <a:t>/yr.</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296D0DA-61F5-2417-196A-6C9F24B4E512}"/>
              </a:ext>
            </a:extLst>
          </p:cNvPr>
          <p:cNvSpPr txBox="1"/>
          <p:nvPr/>
        </p:nvSpPr>
        <p:spPr>
          <a:xfrm>
            <a:off x="227647" y="4350008"/>
            <a:ext cx="11736705" cy="2308324"/>
          </a:xfrm>
          <a:prstGeom prst="rect">
            <a:avLst/>
          </a:prstGeom>
          <a:noFill/>
        </p:spPr>
        <p:txBody>
          <a:bodyPr wrap="square">
            <a:spAutoFit/>
          </a:bodyPr>
          <a:lstStyle/>
          <a:p>
            <a:pPr marL="0" marR="0"/>
            <a:r>
              <a:rPr lang="en-US" sz="1800" dirty="0">
                <a:solidFill>
                  <a:srgbClr val="333D42"/>
                </a:solidFill>
                <a:effectLst/>
                <a:latin typeface="Segoe UI" panose="020B0502040204020203" pitchFamily="34" charset="0"/>
                <a:ea typeface="Times New Roman" panose="02020603050405020304" pitchFamily="18" charset="0"/>
              </a:rPr>
              <a:t>3.) Project 2025 gives employers the option to offer time and a half equivalent of PTO in lieu of overtime.</a:t>
            </a:r>
            <a:endParaRPr lang="en-US" sz="2400" dirty="0">
              <a:effectLst/>
              <a:latin typeface="Times New Roman" panose="02020603050405020304" pitchFamily="18" charset="0"/>
              <a:ea typeface="Times New Roman" panose="02020603050405020304" pitchFamily="18" charset="0"/>
            </a:endParaRPr>
          </a:p>
          <a:p>
            <a:pPr marL="0" marR="0"/>
            <a:r>
              <a:rPr lang="en-US" sz="1800" dirty="0">
                <a:solidFill>
                  <a:srgbClr val="333D42"/>
                </a:solidFill>
                <a:effectLst/>
                <a:latin typeface="Segoe UI" panose="020B0502040204020203" pitchFamily="34" charset="0"/>
                <a:ea typeface="Times New Roman" panose="02020603050405020304" pitchFamily="18" charset="0"/>
              </a:rPr>
              <a:t>On the surface it sounds kind of equitable. Earned time off flexibility instead of wages. However, this turns part of your compensation from something that you control (how you spend your wages), into something that your employer will control (when your PTO is approved). You may bank all the hours you want, but if the employer denied your PTO, it's like denying access to your earned money. If you have PTO rollover limits at work and the employer denies a PTO request around Christmas -- they have stolen that labor from you instead of paying you for it. </a:t>
            </a:r>
            <a:r>
              <a:rPr lang="en-US" sz="1800" dirty="0">
                <a:solidFill>
                  <a:srgbClr val="333D42"/>
                </a:solidFill>
                <a:effectLst/>
                <a:latin typeface="Segoe UI" panose="020B0502040204020203" pitchFamily="34" charset="0"/>
                <a:ea typeface="Aptos" panose="020B0004020202020204" pitchFamily="34" charset="0"/>
              </a:rPr>
              <a:t>If you live in a state that doesn't have to pay you out your accrued PTO upon a layoff or leaving a job, then that represents wages stolen from you</a:t>
            </a:r>
            <a:endParaRPr lang="en-US" dirty="0"/>
          </a:p>
        </p:txBody>
      </p:sp>
    </p:spTree>
    <p:extLst>
      <p:ext uri="{BB962C8B-B14F-4D97-AF65-F5344CB8AC3E}">
        <p14:creationId xmlns:p14="http://schemas.microsoft.com/office/powerpoint/2010/main" val="241316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5" name="Rectangle 3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E52E0F53-D979-3115-83FE-586AEFB57AC5}"/>
              </a:ext>
            </a:extLst>
          </p:cNvPr>
          <p:cNvSpPr txBox="1"/>
          <p:nvPr/>
        </p:nvSpPr>
        <p:spPr>
          <a:xfrm>
            <a:off x="2047793" y="4614902"/>
            <a:ext cx="8081960" cy="943954"/>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4000" b="1" spc="-150" dirty="0">
                <a:solidFill>
                  <a:schemeClr val="tx2"/>
                </a:solidFill>
                <a:highlight>
                  <a:srgbClr val="FFFF00"/>
                </a:highlight>
                <a:latin typeface="+mj-lt"/>
                <a:ea typeface="+mj-ea"/>
                <a:cs typeface="+mj-cs"/>
              </a:rPr>
              <a:t>PARENTS AND FAMILIES</a:t>
            </a:r>
          </a:p>
        </p:txBody>
      </p:sp>
      <p:sp>
        <p:nvSpPr>
          <p:cNvPr id="58"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D7B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D7B17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kids playing with a person&#10;&#10;Description automatically generated">
            <a:extLst>
              <a:ext uri="{FF2B5EF4-FFF2-40B4-BE49-F238E27FC236}">
                <a16:creationId xmlns:a16="http://schemas.microsoft.com/office/drawing/2014/main" id="{20DAA463-FF8A-F6AA-0198-C13935656E37}"/>
              </a:ext>
            </a:extLst>
          </p:cNvPr>
          <p:cNvPicPr>
            <a:picLocks noChangeAspect="1"/>
          </p:cNvPicPr>
          <p:nvPr/>
        </p:nvPicPr>
        <p:blipFill>
          <a:blip r:embed="rId2">
            <a:extLst>
              <a:ext uri="{28A0092B-C50C-407E-A947-70E740481C1C}">
                <a14:useLocalDpi xmlns:a14="http://schemas.microsoft.com/office/drawing/2010/main" val="0"/>
              </a:ext>
            </a:extLst>
          </a:blip>
          <a:srcRect r="-1" b="22921"/>
          <a:stretch/>
        </p:blipFill>
        <p:spPr>
          <a:xfrm>
            <a:off x="3215640" y="1120792"/>
            <a:ext cx="5760720" cy="3099816"/>
          </a:xfrm>
          <a:prstGeom prst="rect">
            <a:avLst/>
          </a:prstGeom>
          <a:ln w="12700">
            <a:noFill/>
          </a:ln>
        </p:spPr>
      </p:pic>
    </p:spTree>
    <p:extLst>
      <p:ext uri="{BB962C8B-B14F-4D97-AF65-F5344CB8AC3E}">
        <p14:creationId xmlns:p14="http://schemas.microsoft.com/office/powerpoint/2010/main" val="170985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75">
          <a:fgClr>
            <a:srgbClr val="FFFF00"/>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858793-50F9-9A59-AEDD-7CA515D2B961}"/>
              </a:ext>
            </a:extLst>
          </p:cNvPr>
          <p:cNvSpPr txBox="1"/>
          <p:nvPr/>
        </p:nvSpPr>
        <p:spPr>
          <a:xfrm>
            <a:off x="180975" y="224850"/>
            <a:ext cx="11830050" cy="7602081"/>
          </a:xfrm>
          <a:prstGeom prst="rect">
            <a:avLst/>
          </a:prstGeom>
          <a:noFill/>
        </p:spPr>
        <p:txBody>
          <a:bodyPr wrap="square">
            <a:spAutoFit/>
          </a:bodyPr>
          <a:lstStyle/>
          <a:p>
            <a:pPr algn="l">
              <a:buFont typeface="Arial" panose="020B0604020202020204" pitchFamily="34" charset="0"/>
              <a:buChar char="•"/>
            </a:pPr>
            <a:r>
              <a:rPr lang="en-US" sz="2400" i="0" dirty="0">
                <a:solidFill>
                  <a:srgbClr val="000F1D"/>
                </a:solidFill>
                <a:effectLst/>
                <a:latin typeface="Arial" panose="020B0604020202020204" pitchFamily="34" charset="0"/>
                <a:cs typeface="Arial" panose="020B0604020202020204" pitchFamily="34" charset="0"/>
              </a:rPr>
              <a:t>Repeal non-statutory sexual orientation and gender identity nondiscrimination conditions on agency grants for adoption, restricting the ability for LGBTQ+ families and single parents to adopt and foster children.</a:t>
            </a:r>
          </a:p>
          <a:p>
            <a:pPr algn="l">
              <a:buFont typeface="Arial" panose="020B0604020202020204" pitchFamily="34" charset="0"/>
              <a:buChar char="•"/>
            </a:pPr>
            <a:endParaRPr lang="en-US" sz="2400"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i="0" dirty="0">
                <a:solidFill>
                  <a:srgbClr val="000F1D"/>
                </a:solidFill>
                <a:effectLst/>
                <a:latin typeface="Arial" panose="020B0604020202020204" pitchFamily="34" charset="0"/>
                <a:cs typeface="Arial" panose="020B0604020202020204" pitchFamily="34" charset="0"/>
              </a:rPr>
              <a:t>Affirms that families “comprised of a married mother, father, and their children are the foundation of a well-ordered nation and healthy society.</a:t>
            </a:r>
          </a:p>
          <a:p>
            <a:pPr algn="l">
              <a:buFont typeface="Arial" panose="020B0604020202020204" pitchFamily="34" charset="0"/>
              <a:buChar char="•"/>
            </a:pPr>
            <a:endParaRPr lang="en-US" sz="2400"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i="0" dirty="0">
                <a:solidFill>
                  <a:srgbClr val="000F1D"/>
                </a:solidFill>
                <a:effectLst/>
                <a:latin typeface="Arial" panose="020B0604020202020204" pitchFamily="34" charset="0"/>
                <a:cs typeface="Arial" panose="020B0604020202020204" pitchFamily="34" charset="0"/>
              </a:rPr>
              <a:t>Allow child welfare funding to be used for marriage and relationship education</a:t>
            </a:r>
          </a:p>
          <a:p>
            <a:pPr algn="l">
              <a:buFont typeface="Arial" panose="020B0604020202020204" pitchFamily="34" charset="0"/>
              <a:buChar char="•"/>
            </a:pPr>
            <a:endParaRPr lang="en-US" sz="2400" dirty="0">
              <a:solidFill>
                <a:srgbClr val="000F1D"/>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i="0" dirty="0">
                <a:effectLst/>
                <a:latin typeface="Arial" panose="020B0604020202020204" pitchFamily="34" charset="0"/>
                <a:cs typeface="Arial" panose="020B0604020202020204" pitchFamily="34" charset="0"/>
              </a:rPr>
              <a:t>Project 2025 censors academic learning and makes book banning in schools a federal priority. It calls for the criminalization of librarians who allow students to choose banned books.</a:t>
            </a:r>
          </a:p>
          <a:p>
            <a:pPr algn="l">
              <a:buFont typeface="Arial" panose="020B0604020202020204" pitchFamily="34" charset="0"/>
              <a:buChar char="•"/>
            </a:pPr>
            <a:endParaRPr lang="en-US" sz="2400" dirty="0">
              <a:solidFill>
                <a:srgbClr val="000F1D"/>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Project 2025</a:t>
            </a:r>
            <a:r>
              <a:rPr lang="en-US" sz="2400" i="0" dirty="0">
                <a:effectLst/>
                <a:latin typeface="Arial" panose="020B0604020202020204" pitchFamily="34" charset="0"/>
                <a:cs typeface="Arial" panose="020B0604020202020204" pitchFamily="34" charset="0"/>
              </a:rPr>
              <a:t> shifts the tax burden from the wealthy onto the middle class. Under the </a:t>
            </a:r>
            <a:r>
              <a:rPr lang="en-US" sz="240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plan</a:t>
            </a:r>
            <a:r>
              <a:rPr lang="en-US" sz="2400" i="0" dirty="0">
                <a:effectLst/>
                <a:latin typeface="Arial" panose="020B0604020202020204" pitchFamily="34" charset="0"/>
                <a:cs typeface="Arial" panose="020B0604020202020204" pitchFamily="34" charset="0"/>
              </a:rPr>
              <a:t>, the typical family of </a:t>
            </a:r>
            <a:r>
              <a:rPr lang="en-US" sz="240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four</a:t>
            </a:r>
            <a:r>
              <a:rPr lang="en-US" sz="2400" i="0" dirty="0">
                <a:effectLst/>
                <a:latin typeface="Arial" panose="020B0604020202020204" pitchFamily="34" charset="0"/>
                <a:cs typeface="Arial" panose="020B0604020202020204" pitchFamily="34" charset="0"/>
              </a:rPr>
              <a:t> would see a tax increase of $2,985 per year, while 45,000 households in America reporting more than $10 million in income would each see an average annual tax cut of </a:t>
            </a:r>
            <a:r>
              <a:rPr lang="en-US" sz="240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$1.5 million</a:t>
            </a:r>
            <a:r>
              <a:rPr lang="en-US" sz="240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endParaRPr lang="en-US" sz="2000" b="1" dirty="0">
              <a:solidFill>
                <a:srgbClr val="000F1D"/>
              </a:solidFill>
              <a:latin typeface="Poppins" panose="00000500000000000000" pitchFamily="2" charset="0"/>
            </a:endParaRPr>
          </a:p>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a:p>
            <a:pPr algn="l">
              <a:buFont typeface="Arial" panose="020B0604020202020204" pitchFamily="34" charset="0"/>
              <a:buChar char="•"/>
            </a:pPr>
            <a:endParaRPr lang="en-US" sz="2000" b="1" dirty="0">
              <a:solidFill>
                <a:srgbClr val="000F1D"/>
              </a:solidFill>
              <a:latin typeface="Poppins" panose="00000500000000000000" pitchFamily="2" charset="0"/>
            </a:endParaRPr>
          </a:p>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p:txBody>
      </p:sp>
    </p:spTree>
    <p:extLst>
      <p:ext uri="{BB962C8B-B14F-4D97-AF65-F5344CB8AC3E}">
        <p14:creationId xmlns:p14="http://schemas.microsoft.com/office/powerpoint/2010/main" val="192965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D86A68-0329-3DD3-F784-572EB71BE8E9}"/>
              </a:ext>
            </a:extLst>
          </p:cNvPr>
          <p:cNvSpPr txBox="1"/>
          <p:nvPr/>
        </p:nvSpPr>
        <p:spPr>
          <a:xfrm>
            <a:off x="232410" y="856357"/>
            <a:ext cx="11727180" cy="6001643"/>
          </a:xfrm>
          <a:prstGeom prst="rect">
            <a:avLst/>
          </a:prstGeom>
          <a:noFill/>
        </p:spPr>
        <p:txBody>
          <a:bodyPr wrap="square">
            <a:spAutoFit/>
          </a:bodyPr>
          <a:lstStyle/>
          <a:p>
            <a:pPr algn="l">
              <a:buFont typeface="Arial" panose="020B0604020202020204" pitchFamily="34" charset="0"/>
              <a:buChar char="•"/>
            </a:pPr>
            <a:r>
              <a:rPr lang="en-US" sz="2400" b="1" i="0"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Project 2025 eliminates</a:t>
            </a:r>
            <a:r>
              <a:rPr lang="en-US" sz="2400" b="1" i="0" dirty="0">
                <a:effectLst/>
                <a:latin typeface="Arial" panose="020B0604020202020204" pitchFamily="34" charset="0"/>
                <a:cs typeface="Arial" panose="020B0604020202020204" pitchFamily="34" charset="0"/>
              </a:rPr>
              <a:t> the U.S. Department of Education, including Title I, which provides funds to ensure schools serving low-income students have additional resources to deliver a high-quality education beyond that which can be supported by local property tax revenue. Ending Title I would lead to the loss of more than 180,000 teaching positions that serve more than 2.8 million students in the United States.</a:t>
            </a:r>
            <a:r>
              <a:rPr lang="en-US" sz="2400" b="1" dirty="0">
                <a:solidFill>
                  <a:srgbClr val="040824"/>
                </a:solidFill>
                <a:effectLst/>
                <a:latin typeface="Arial" panose="020B0604020202020204" pitchFamily="34" charset="0"/>
                <a:ea typeface="Aptos" panose="020B0004020202020204" pitchFamily="34" charset="0"/>
                <a:cs typeface="Arial" panose="020B0604020202020204" pitchFamily="34" charset="0"/>
              </a:rPr>
              <a:t> </a:t>
            </a:r>
          </a:p>
          <a:p>
            <a:pPr algn="l">
              <a:buFont typeface="Arial" panose="020B0604020202020204" pitchFamily="34" charset="0"/>
              <a:buChar char="•"/>
            </a:pPr>
            <a:endParaRPr lang="en-US" sz="2400" b="1" dirty="0">
              <a:solidFill>
                <a:srgbClr val="040824"/>
              </a:solidFill>
              <a:latin typeface="Arial" panose="020B0604020202020204" pitchFamily="34" charset="0"/>
              <a:ea typeface="Aptos" panose="020B0004020202020204" pitchFamily="34" charset="0"/>
              <a:cs typeface="Arial" panose="020B0604020202020204" pitchFamily="34" charset="0"/>
            </a:endParaRPr>
          </a:p>
          <a:p>
            <a:pPr algn="l">
              <a:buFont typeface="Arial" panose="020B0604020202020204" pitchFamily="34" charset="0"/>
              <a:buChar char="•"/>
            </a:pPr>
            <a:r>
              <a:rPr lang="en-US" sz="2400" b="1" dirty="0">
                <a:solidFill>
                  <a:srgbClr val="040824"/>
                </a:solidFill>
                <a:effectLst/>
                <a:latin typeface="Arial" panose="020B0604020202020204" pitchFamily="34" charset="0"/>
                <a:ea typeface="Aptos" panose="020B0004020202020204" pitchFamily="34" charset="0"/>
                <a:cs typeface="Arial" panose="020B0604020202020204" pitchFamily="34" charset="0"/>
              </a:rPr>
              <a:t>Project 2025 also proposes scrapping the Biden administration’s Title IX revision, which prohibits discrimination based on sexual orientation and gender identity. </a:t>
            </a:r>
            <a:r>
              <a:rPr lang="en-US" sz="2400" b="1" i="0" dirty="0">
                <a:solidFill>
                  <a:srgbClr val="000000"/>
                </a:solidFill>
                <a:effectLst/>
                <a:latin typeface="Arial" panose="020B0604020202020204" pitchFamily="34" charset="0"/>
                <a:cs typeface="Arial" panose="020B0604020202020204" pitchFamily="34" charset="0"/>
              </a:rPr>
              <a:t>eliminating Title VII and Title IX of the Civil Rights Act.</a:t>
            </a:r>
            <a:endParaRPr lang="en-US" sz="2400" b="1"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sz="2400" b="1"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b="1" i="0" dirty="0">
                <a:effectLst/>
                <a:latin typeface="Arial" panose="020B0604020202020204" pitchFamily="34" charset="0"/>
                <a:cs typeface="Arial" panose="020B0604020202020204" pitchFamily="34" charset="0"/>
              </a:rPr>
              <a:t>Project 2025 censors academic learning and makes book banning in schools a federal priority. It calls for the criminalization of librarians who allow students to choose banned books.</a:t>
            </a:r>
          </a:p>
          <a:p>
            <a:pPr algn="l">
              <a:buFont typeface="Arial" panose="020B0604020202020204" pitchFamily="34" charset="0"/>
              <a:buChar char="•"/>
            </a:pPr>
            <a:endParaRPr lang="en-US" sz="2400" b="1" dirty="0">
              <a:latin typeface="freight-text-pro"/>
            </a:endParaRPr>
          </a:p>
          <a:p>
            <a:pPr algn="l">
              <a:buFont typeface="Arial" panose="020B0604020202020204" pitchFamily="34" charset="0"/>
              <a:buChar char="•"/>
            </a:pPr>
            <a:endParaRPr lang="en-US" sz="2400" b="1" i="0" dirty="0">
              <a:effectLst/>
              <a:latin typeface="freight-text-pro"/>
            </a:endParaRPr>
          </a:p>
        </p:txBody>
      </p:sp>
    </p:spTree>
    <p:extLst>
      <p:ext uri="{BB962C8B-B14F-4D97-AF65-F5344CB8AC3E}">
        <p14:creationId xmlns:p14="http://schemas.microsoft.com/office/powerpoint/2010/main" val="3111433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62D01FB3-5B3A-0D4E-3CBA-1AD6DC9EF10F}"/>
              </a:ext>
            </a:extLst>
          </p:cNvPr>
          <p:cNvSpPr txBox="1"/>
          <p:nvPr/>
        </p:nvSpPr>
        <p:spPr>
          <a:xfrm>
            <a:off x="1350375" y="5543188"/>
            <a:ext cx="9435152" cy="789673"/>
          </a:xfrm>
          <a:prstGeom prst="rect">
            <a:avLst/>
          </a:prstGeom>
        </p:spPr>
        <p:txBody>
          <a:bodyPr vert="horz" lIns="228600" tIns="228600" rIns="228600" bIns="0" rtlCol="0" anchor="ctr">
            <a:normAutofit fontScale="85000" lnSpcReduction="20000"/>
          </a:bodyPr>
          <a:lstStyle/>
          <a:p>
            <a:pPr algn="ctr" defTabSz="914400">
              <a:lnSpc>
                <a:spcPct val="80000"/>
              </a:lnSpc>
              <a:spcBef>
                <a:spcPct val="0"/>
              </a:spcBef>
              <a:spcAft>
                <a:spcPts val="600"/>
              </a:spcAft>
            </a:pPr>
            <a:r>
              <a:rPr lang="en-US" sz="4000" spc="-150" dirty="0">
                <a:solidFill>
                  <a:schemeClr val="bg1"/>
                </a:solidFill>
                <a:latin typeface="+mj-lt"/>
                <a:ea typeface="+mj-ea"/>
                <a:cs typeface="+mj-cs"/>
              </a:rPr>
              <a:t> </a:t>
            </a:r>
            <a:r>
              <a:rPr lang="en-US" sz="6000" b="1" spc="-150" dirty="0">
                <a:solidFill>
                  <a:srgbClr val="00B0F0"/>
                </a:solidFill>
                <a:latin typeface="+mj-lt"/>
                <a:ea typeface="+mj-ea"/>
                <a:cs typeface="+mj-cs"/>
              </a:rPr>
              <a:t>POLITICAL INSTITUTIONS</a:t>
            </a:r>
          </a:p>
        </p:txBody>
      </p:sp>
      <p:pic>
        <p:nvPicPr>
          <p:cNvPr id="4" name="Picture 3" descr="A white building with a dome and stairs&#10;&#10;Description automatically generated">
            <a:extLst>
              <a:ext uri="{FF2B5EF4-FFF2-40B4-BE49-F238E27FC236}">
                <a16:creationId xmlns:a16="http://schemas.microsoft.com/office/drawing/2014/main" id="{59B82A4C-4590-A554-4B34-45310A8D6209}"/>
              </a:ext>
            </a:extLst>
          </p:cNvPr>
          <p:cNvPicPr>
            <a:picLocks noChangeAspect="1"/>
          </p:cNvPicPr>
          <p:nvPr/>
        </p:nvPicPr>
        <p:blipFill>
          <a:blip r:embed="rId3">
            <a:extLst>
              <a:ext uri="{28A0092B-C50C-407E-A947-70E740481C1C}">
                <a14:useLocalDpi xmlns:a14="http://schemas.microsoft.com/office/drawing/2010/main" val="0"/>
              </a:ext>
            </a:extLst>
          </a:blip>
          <a:srcRect t="37399" b="8887"/>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0115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27A331-7637-66E3-0762-808EB65BDD94}"/>
              </a:ext>
            </a:extLst>
          </p:cNvPr>
          <p:cNvSpPr txBox="1"/>
          <p:nvPr/>
        </p:nvSpPr>
        <p:spPr>
          <a:xfrm>
            <a:off x="400050" y="797510"/>
            <a:ext cx="11635740" cy="5262979"/>
          </a:xfrm>
          <a:prstGeom prst="rect">
            <a:avLst/>
          </a:prstGeom>
          <a:noFill/>
        </p:spPr>
        <p:txBody>
          <a:bodyPr wrap="square">
            <a:spAutoFit/>
          </a:bodyPr>
          <a:lstStyle/>
          <a:p>
            <a:pPr algn="l">
              <a:buFont typeface="Arial" panose="020B0604020202020204" pitchFamily="34" charset="0"/>
              <a:buChar char="•"/>
            </a:pPr>
            <a:r>
              <a:rPr lang="en-US" sz="2400" b="1" i="0" dirty="0">
                <a:solidFill>
                  <a:srgbClr val="000F1D"/>
                </a:solidFill>
                <a:effectLst/>
                <a:latin typeface="Poppins" panose="00000500000000000000" pitchFamily="2" charset="0"/>
              </a:rPr>
              <a:t>Attempt to replace all non-confirmed senior members of the State Department with conservative-aligned appointees, appointed by the President-elect’s transition team or the new President’s Office of Presidential Personnel</a:t>
            </a:r>
          </a:p>
          <a:p>
            <a:pPr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Encourage the Secretary of State to order a freeze on:</a:t>
            </a:r>
          </a:p>
          <a:p>
            <a:pPr marL="742950" lvl="1" indent="-285750" algn="l">
              <a:buFont typeface="Arial" panose="020B0604020202020204" pitchFamily="34" charset="0"/>
              <a:buChar char="•"/>
            </a:pPr>
            <a:r>
              <a:rPr lang="en-US" sz="2400" b="1" i="0" dirty="0">
                <a:solidFill>
                  <a:srgbClr val="000F1D"/>
                </a:solidFill>
                <a:effectLst/>
                <a:latin typeface="Poppins" panose="00000500000000000000" pitchFamily="2" charset="0"/>
              </a:rPr>
              <a:t>All efforts to implement unratified treaties and international agreements</a:t>
            </a:r>
          </a:p>
          <a:p>
            <a:pPr marL="742950" lvl="1" indent="-285750" algn="l">
              <a:buFont typeface="Arial" panose="020B0604020202020204" pitchFamily="34" charset="0"/>
              <a:buChar char="•"/>
            </a:pPr>
            <a:r>
              <a:rPr lang="en-US" sz="2400" b="1" i="0" dirty="0">
                <a:solidFill>
                  <a:srgbClr val="000F1D"/>
                </a:solidFill>
                <a:effectLst/>
                <a:latin typeface="Poppins" panose="00000500000000000000" pitchFamily="2" charset="0"/>
              </a:rPr>
              <a:t>All allocation of resources and foreign assistance disbursements</a:t>
            </a:r>
          </a:p>
          <a:p>
            <a:pPr marL="742950" lvl="1" indent="-285750" algn="l">
              <a:buFont typeface="Arial" panose="020B0604020202020204" pitchFamily="34" charset="0"/>
              <a:buChar char="•"/>
            </a:pPr>
            <a:r>
              <a:rPr lang="en-US" sz="2400" b="1" i="0" dirty="0">
                <a:solidFill>
                  <a:srgbClr val="000F1D"/>
                </a:solidFill>
                <a:effectLst/>
                <a:latin typeface="Poppins" panose="00000500000000000000" pitchFamily="2" charset="0"/>
              </a:rPr>
              <a:t>All domestic and international contracts and payments</a:t>
            </a:r>
          </a:p>
          <a:p>
            <a:pPr marL="742950" lvl="1" indent="-285750" algn="l">
              <a:buFont typeface="Arial" panose="020B0604020202020204" pitchFamily="34" charset="0"/>
              <a:buChar char="•"/>
            </a:pPr>
            <a:r>
              <a:rPr lang="en-US" sz="2400" b="1" i="0" dirty="0">
                <a:solidFill>
                  <a:srgbClr val="000F1D"/>
                </a:solidFill>
                <a:effectLst/>
                <a:latin typeface="Poppins" panose="00000500000000000000" pitchFamily="2" charset="0"/>
              </a:rPr>
              <a:t>Any uncompleted / ongoing hiring and recruiting decisions</a:t>
            </a:r>
          </a:p>
          <a:p>
            <a:pPr marL="742950" lvl="1" indent="-285750" algn="l">
              <a:buFont typeface="Arial" panose="020B0604020202020204" pitchFamily="34" charset="0"/>
              <a:buChar char="•"/>
            </a:pPr>
            <a:endParaRPr lang="en-US" sz="2400" b="1" i="0" dirty="0">
              <a:solidFill>
                <a:srgbClr val="000F1D"/>
              </a:solidFill>
              <a:effectLst/>
              <a:latin typeface="Poppins" panose="00000500000000000000" pitchFamily="2" charset="0"/>
            </a:endParaRPr>
          </a:p>
          <a:p>
            <a:pPr algn="l">
              <a:buFont typeface="Arial" panose="020B0604020202020204" pitchFamily="34" charset="0"/>
              <a:buChar char="•"/>
            </a:pPr>
            <a:r>
              <a:rPr lang="en-US" sz="2400" b="1" i="0" dirty="0">
                <a:solidFill>
                  <a:srgbClr val="000F1D"/>
                </a:solidFill>
                <a:effectLst/>
                <a:latin typeface="Poppins" panose="00000500000000000000" pitchFamily="2" charset="0"/>
              </a:rPr>
              <a:t>Strip funding from the Corporation for Public Broadcasting, which they call a “liberal forum for public affairs and broadcasting” (page 246)</a:t>
            </a:r>
          </a:p>
        </p:txBody>
      </p:sp>
    </p:spTree>
    <p:extLst>
      <p:ext uri="{BB962C8B-B14F-4D97-AF65-F5344CB8AC3E}">
        <p14:creationId xmlns:p14="http://schemas.microsoft.com/office/powerpoint/2010/main" val="212954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7C063-A9F3-E760-B190-29B9EC196F31}"/>
              </a:ext>
            </a:extLst>
          </p:cNvPr>
          <p:cNvSpPr txBox="1"/>
          <p:nvPr/>
        </p:nvSpPr>
        <p:spPr>
          <a:xfrm>
            <a:off x="2284228" y="5589200"/>
            <a:ext cx="7623544" cy="769441"/>
          </a:xfrm>
          <a:prstGeom prst="rect">
            <a:avLst/>
          </a:prstGeom>
          <a:pattFill prst="sphere">
            <a:fgClr>
              <a:schemeClr val="accent1">
                <a:lumMod val="20000"/>
                <a:lumOff val="80000"/>
              </a:schemeClr>
            </a:fgClr>
            <a:bgClr>
              <a:schemeClr val="bg1"/>
            </a:bgClr>
          </a:pattFill>
        </p:spPr>
        <p:txBody>
          <a:bodyPr wrap="square" rtlCol="0">
            <a:spAutoFit/>
          </a:bodyPr>
          <a:lstStyle/>
          <a:p>
            <a:r>
              <a:rPr lang="en-US" sz="4400" dirty="0">
                <a:latin typeface="Arial Rounded MT Bold" panose="020F0704030504030204" pitchFamily="34" charset="0"/>
              </a:rPr>
              <a:t>   REPRODUCTIVE RIGHTS</a:t>
            </a:r>
          </a:p>
        </p:txBody>
      </p:sp>
      <p:pic>
        <p:nvPicPr>
          <p:cNvPr id="4" name="Picture 3" descr="A group of hands holding medical devices&#10;&#10;Description automatically generated">
            <a:extLst>
              <a:ext uri="{FF2B5EF4-FFF2-40B4-BE49-F238E27FC236}">
                <a16:creationId xmlns:a16="http://schemas.microsoft.com/office/drawing/2014/main" id="{A47DF48B-FA31-412F-3003-9A026ECF9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032" y="499359"/>
            <a:ext cx="8305935" cy="4674870"/>
          </a:xfrm>
          <a:prstGeom prst="rect">
            <a:avLst/>
          </a:prstGeom>
        </p:spPr>
      </p:pic>
    </p:spTree>
    <p:extLst>
      <p:ext uri="{BB962C8B-B14F-4D97-AF65-F5344CB8AC3E}">
        <p14:creationId xmlns:p14="http://schemas.microsoft.com/office/powerpoint/2010/main" val="385726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960000" y="719333"/>
            <a:ext cx="10281200" cy="763600"/>
          </a:xfrm>
          <a:prstGeom prst="rect">
            <a:avLst/>
          </a:prstGeom>
        </p:spPr>
        <p:txBody>
          <a:bodyPr spcFirstLastPara="1" vert="horz" wrap="square" lIns="121900" tIns="121900" rIns="121900" bIns="121900" rtlCol="0" anchor="t" anchorCtr="0">
            <a:noAutofit/>
          </a:bodyPr>
          <a:lstStyle/>
          <a:p>
            <a:r>
              <a:rPr lang="en" b="1" dirty="0">
                <a:solidFill>
                  <a:schemeClr val="tx1"/>
                </a:solidFill>
                <a:latin typeface="Arial" panose="020B0604020202020204" pitchFamily="34" charset="0"/>
                <a:cs typeface="Arial" panose="020B0604020202020204" pitchFamily="34" charset="0"/>
              </a:rPr>
              <a:t>What is Project 2025?</a:t>
            </a:r>
            <a:br>
              <a:rPr lang="en" b="1" dirty="0">
                <a:solidFill>
                  <a:schemeClr val="tx1"/>
                </a:solidFill>
                <a:latin typeface="Arial" panose="020B0604020202020204" pitchFamily="34" charset="0"/>
                <a:cs typeface="Arial" panose="020B0604020202020204" pitchFamily="34" charset="0"/>
              </a:rPr>
            </a:br>
            <a:endParaRPr b="1" dirty="0">
              <a:solidFill>
                <a:schemeClr val="tx1"/>
              </a:solidFill>
              <a:latin typeface="Arial" panose="020B0604020202020204" pitchFamily="34" charset="0"/>
              <a:cs typeface="Arial" panose="020B0604020202020204" pitchFamily="34" charset="0"/>
            </a:endParaRPr>
          </a:p>
        </p:txBody>
      </p:sp>
      <p:sp>
        <p:nvSpPr>
          <p:cNvPr id="271" name="Google Shape;271;p25"/>
          <p:cNvSpPr txBox="1">
            <a:spLocks noGrp="1"/>
          </p:cNvSpPr>
          <p:nvPr>
            <p:ph type="subTitle" idx="1"/>
          </p:nvPr>
        </p:nvSpPr>
        <p:spPr>
          <a:xfrm>
            <a:off x="959999" y="1288973"/>
            <a:ext cx="6289099" cy="4849693"/>
          </a:xfrm>
          <a:prstGeom prst="rect">
            <a:avLst/>
          </a:prstGeom>
        </p:spPr>
        <p:txBody>
          <a:bodyPr spcFirstLastPara="1" vert="horz" wrap="square" lIns="121900" tIns="121900" rIns="121900" bIns="121900" rtlCol="0" anchor="t" anchorCtr="0">
            <a:noAutofit/>
          </a:bodyPr>
          <a:lstStyle/>
          <a:p>
            <a:pPr marL="0" indent="0">
              <a:buNone/>
            </a:pPr>
            <a:endParaRPr lang="en" sz="2000" dirty="0">
              <a:solidFill>
                <a:schemeClr val="tx1"/>
              </a:solidFill>
              <a:latin typeface="Arial" panose="020B0604020202020204" pitchFamily="34" charset="0"/>
              <a:cs typeface="Arial" panose="020B0604020202020204" pitchFamily="34" charset="0"/>
            </a:endParaRPr>
          </a:p>
          <a:p>
            <a:pPr marL="0" indent="0">
              <a:buNone/>
            </a:pPr>
            <a:endParaRPr lang="en" sz="2000" dirty="0">
              <a:solidFill>
                <a:schemeClr val="tx1"/>
              </a:solidFill>
              <a:latin typeface="Arial" panose="020B0604020202020204" pitchFamily="34" charset="0"/>
              <a:cs typeface="Arial" panose="020B0604020202020204" pitchFamily="34" charset="0"/>
            </a:endParaRPr>
          </a:p>
          <a:p>
            <a:pPr marL="0" indent="0">
              <a:buNone/>
            </a:pPr>
            <a:r>
              <a:rPr lang="en" sz="2000" dirty="0">
                <a:solidFill>
                  <a:schemeClr val="tx1"/>
                </a:solidFill>
                <a:latin typeface="Arial" panose="020B0604020202020204" pitchFamily="34" charset="0"/>
                <a:cs typeface="Arial" panose="020B0604020202020204" pitchFamily="34" charset="0"/>
              </a:rPr>
              <a:t>A 920+ page auhtoritarian playbook that serves as a detailed road map for a far-right presidential administration.</a:t>
            </a:r>
          </a:p>
          <a:p>
            <a:pPr marL="0" indent="0">
              <a:buNone/>
            </a:pPr>
            <a:endParaRPr lang="en" sz="2000" dirty="0">
              <a:solidFill>
                <a:schemeClr val="tx1"/>
              </a:solidFill>
              <a:latin typeface="Arial" panose="020B0604020202020204" pitchFamily="34" charset="0"/>
              <a:cs typeface="Arial" panose="020B0604020202020204" pitchFamily="34" charset="0"/>
            </a:endParaRPr>
          </a:p>
          <a:p>
            <a:pPr marL="0" indent="0">
              <a:buNone/>
            </a:pPr>
            <a:r>
              <a:rPr lang="en" sz="2000" dirty="0">
                <a:solidFill>
                  <a:schemeClr val="tx1"/>
                </a:solidFill>
                <a:latin typeface="Arial" panose="020B0604020202020204" pitchFamily="34" charset="0"/>
                <a:cs typeface="Arial" panose="020B0604020202020204" pitchFamily="34" charset="0"/>
              </a:rPr>
              <a:t>It’s policy proposals are sweeping and would affect nearly every facet of A</a:t>
            </a:r>
            <a:r>
              <a:rPr lang="en-US" sz="2000" dirty="0">
                <a:solidFill>
                  <a:schemeClr val="tx1"/>
                </a:solidFill>
                <a:latin typeface="Arial" panose="020B0604020202020204" pitchFamily="34" charset="0"/>
                <a:cs typeface="Arial" panose="020B0604020202020204" pitchFamily="34" charset="0"/>
              </a:rPr>
              <a:t>m</a:t>
            </a:r>
            <a:r>
              <a:rPr lang="en" sz="2000" dirty="0">
                <a:solidFill>
                  <a:schemeClr val="tx1"/>
                </a:solidFill>
                <a:latin typeface="Arial" panose="020B0604020202020204" pitchFamily="34" charset="0"/>
                <a:cs typeface="Arial" panose="020B0604020202020204" pitchFamily="34" charset="0"/>
              </a:rPr>
              <a:t>erican life. </a:t>
            </a:r>
          </a:p>
          <a:p>
            <a:pPr marL="0" indent="0">
              <a:buNone/>
            </a:pPr>
            <a:endParaRPr lang="en" sz="2000" dirty="0">
              <a:solidFill>
                <a:schemeClr val="tx1"/>
              </a:solidFill>
              <a:latin typeface="Arial" panose="020B0604020202020204" pitchFamily="34" charset="0"/>
              <a:cs typeface="Arial" panose="020B0604020202020204" pitchFamily="34" charset="0"/>
            </a:endParaRPr>
          </a:p>
          <a:p>
            <a:pPr marL="0" indent="0">
              <a:buNone/>
            </a:pPr>
            <a:r>
              <a:rPr lang="en" sz="2000" dirty="0">
                <a:solidFill>
                  <a:schemeClr val="tx1"/>
                </a:solidFill>
                <a:latin typeface="Arial" panose="020B0604020202020204" pitchFamily="34" charset="0"/>
                <a:cs typeface="Arial" panose="020B0604020202020204" pitchFamily="34" charset="0"/>
              </a:rPr>
              <a:t>It’s overarching goal is clear: to lay out an blueprint that threatens the rights, freedoms and protections Americans have fouhgt for and won over decades.  It would destroy the system of checks and balances our forefathers designed 250 years ago. </a:t>
            </a:r>
          </a:p>
          <a:p>
            <a:pPr marL="0" indent="0">
              <a:buNone/>
            </a:pPr>
            <a:endParaRPr lang="en" sz="2000" dirty="0">
              <a:solidFill>
                <a:schemeClr val="tx1"/>
              </a:solidFill>
              <a:latin typeface="Arial" panose="020B0604020202020204" pitchFamily="34" charset="0"/>
              <a:cs typeface="Arial" panose="020B0604020202020204" pitchFamily="34" charset="0"/>
            </a:endParaRPr>
          </a:p>
          <a:p>
            <a:pPr marL="0" indent="0">
              <a:buNone/>
            </a:pPr>
            <a:r>
              <a:rPr lang="en" sz="2000" b="0" i="0" dirty="0">
                <a:solidFill>
                  <a:schemeClr val="tx1"/>
                </a:solidFill>
                <a:effectLst/>
                <a:latin typeface="Arial" panose="020B0604020202020204" pitchFamily="34" charset="0"/>
                <a:cs typeface="Arial" panose="020B0604020202020204" pitchFamily="34" charset="0"/>
              </a:rPr>
              <a:t>.</a:t>
            </a:r>
            <a:endParaRPr lang="en" sz="2000" b="1" dirty="0">
              <a:solidFill>
                <a:schemeClr val="tx1"/>
              </a:solidFill>
              <a:latin typeface="Arial" panose="020B0604020202020204" pitchFamily="34" charset="0"/>
              <a:cs typeface="Arial" panose="020B0604020202020204" pitchFamily="34" charset="0"/>
            </a:endParaRPr>
          </a:p>
          <a:p>
            <a:pPr marL="0" indent="0">
              <a:buNone/>
            </a:pPr>
            <a:endParaRPr sz="2133" dirty="0"/>
          </a:p>
          <a:p>
            <a:pPr marL="0" indent="0">
              <a:buNone/>
            </a:pPr>
            <a:endParaRPr sz="2133" dirty="0"/>
          </a:p>
        </p:txBody>
      </p:sp>
      <p:pic>
        <p:nvPicPr>
          <p:cNvPr id="272" name="Google Shape;272;p25"/>
          <p:cNvPicPr preferRelativeResize="0"/>
          <p:nvPr/>
        </p:nvPicPr>
        <p:blipFill rotWithShape="1">
          <a:blip r:embed="rId3">
            <a:alphaModFix/>
          </a:blip>
          <a:srcRect l="15457" r="6276"/>
          <a:stretch/>
        </p:blipFill>
        <p:spPr>
          <a:xfrm>
            <a:off x="7371201" y="2068619"/>
            <a:ext cx="3860800" cy="3290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AA000-640C-70BD-7225-27A5A5B1545E}"/>
              </a:ext>
            </a:extLst>
          </p:cNvPr>
          <p:cNvSpPr txBox="1"/>
          <p:nvPr/>
        </p:nvSpPr>
        <p:spPr>
          <a:xfrm>
            <a:off x="228600" y="-203418"/>
            <a:ext cx="12100560" cy="6863417"/>
          </a:xfrm>
          <a:prstGeom prst="rect">
            <a:avLst/>
          </a:prstGeom>
          <a:noFill/>
        </p:spPr>
        <p:txBody>
          <a:bodyPr wrap="square">
            <a:spAutoFit/>
          </a:bodyPr>
          <a:lstStyle/>
          <a:p>
            <a:pPr algn="l">
              <a:buFont typeface="Arial" panose="020B0604020202020204" pitchFamily="34" charset="0"/>
              <a:buChar char="•"/>
            </a:pPr>
            <a:endParaRPr lang="en-US" sz="2000" b="1" i="0" dirty="0">
              <a:solidFill>
                <a:srgbClr val="000F1D"/>
              </a:solidFill>
              <a:effectLst/>
              <a:latin typeface="Poppins" panose="00000500000000000000" pitchFamily="2"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Affirm that abortion is not healthcare. </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1" kern="100" dirty="0">
                <a:solidFill>
                  <a:srgbClr val="040824"/>
                </a:solidFill>
                <a:effectLst/>
                <a:latin typeface="Arial" panose="020B0604020202020204" pitchFamily="34" charset="0"/>
                <a:ea typeface="Aptos" panose="020B0004020202020204" pitchFamily="34" charset="0"/>
                <a:cs typeface="Arial" panose="020B0604020202020204" pitchFamily="34" charset="0"/>
              </a:rPr>
              <a:t>Project 2025 says the Department of Health and Human Services Department should “return to being known as the Department of Life by explicitly rejecting the notion that abortion is health care.”</a:t>
            </a:r>
            <a:endParaRPr lang="en-US" sz="2000" b="1" kern="100" dirty="0">
              <a:effectLst/>
              <a:latin typeface="Arial" panose="020B0604020202020204" pitchFamily="34" charset="0"/>
              <a:ea typeface="Aptos" panose="020B0004020202020204" pitchFamily="34" charset="0"/>
              <a:cs typeface="Arial" panose="020B0604020202020204" pitchFamily="34" charset="0"/>
            </a:endParaRP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Reverse approval of chemical abortion drugs</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Restrict access to abortion pills to just 49 days gestation</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Prohibit abortion travel funding</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Affirm that Congress should pass the Protecting Life and Taxpayers Act, which would accomplish the goal of defunding abortion providers such as Planned Parenthood</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Withdraw Medicaid funds for states that require abortion insurance</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Audit Hyde Amendment compliance</a:t>
            </a:r>
          </a:p>
          <a:p>
            <a:pPr algn="l">
              <a:buFont typeface="Arial" panose="020B0604020202020204" pitchFamily="34" charset="0"/>
              <a:buChar char="•"/>
            </a:pPr>
            <a:endParaRPr lang="en-US" sz="2000" b="1" i="0" dirty="0">
              <a:solidFill>
                <a:srgbClr val="000F1D"/>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1" i="0" dirty="0">
                <a:solidFill>
                  <a:srgbClr val="000F1D"/>
                </a:solidFill>
                <a:effectLst/>
                <a:latin typeface="Arial" panose="020B0604020202020204" pitchFamily="34" charset="0"/>
                <a:cs typeface="Arial" panose="020B0604020202020204" pitchFamily="34" charset="0"/>
              </a:rPr>
              <a:t>Undo Obama contraceptive mandate and eliminate the week-after-pill from the contraceptive mandate.</a:t>
            </a:r>
          </a:p>
        </p:txBody>
      </p:sp>
    </p:spTree>
    <p:extLst>
      <p:ext uri="{BB962C8B-B14F-4D97-AF65-F5344CB8AC3E}">
        <p14:creationId xmlns:p14="http://schemas.microsoft.com/office/powerpoint/2010/main" val="51922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7E96A-A7B5-5743-FD80-4ED82ED92A36}"/>
              </a:ext>
            </a:extLst>
          </p:cNvPr>
          <p:cNvSpPr txBox="1"/>
          <p:nvPr/>
        </p:nvSpPr>
        <p:spPr>
          <a:xfrm>
            <a:off x="0" y="548640"/>
            <a:ext cx="12192000" cy="5324535"/>
          </a:xfrm>
          <a:prstGeom prst="rect">
            <a:avLst/>
          </a:prstGeom>
          <a:noFill/>
        </p:spPr>
        <p:txBody>
          <a:bodyPr wrap="square">
            <a:spAutoFit/>
          </a:bodyPr>
          <a:lstStyle/>
          <a:p>
            <a:r>
              <a:rPr lang="en-US" sz="2000" b="0" i="0" dirty="0">
                <a:effectLst/>
                <a:latin typeface="freight-text-pro"/>
              </a:rPr>
              <a:t>It encourages the next president to implement a backdoor </a:t>
            </a:r>
            <a:r>
              <a:rPr lang="en-US" sz="2000" b="0" i="0" u="none" strike="noStrike" dirty="0">
                <a:effectLst/>
                <a:latin typeface="freight-text-pro"/>
                <a:hlinkClick r:id="rId3">
                  <a:extLst>
                    <a:ext uri="{A12FA001-AC4F-418D-AE19-62706E023703}">
                      <ahyp:hlinkClr xmlns:ahyp="http://schemas.microsoft.com/office/drawing/2018/hyperlinkcolor" val="tx"/>
                    </a:ext>
                  </a:extLst>
                </a:hlinkClick>
              </a:rPr>
              <a:t>nationwide abortion ban</a:t>
            </a:r>
            <a:r>
              <a:rPr lang="en-US" sz="2000" b="0" i="0" dirty="0">
                <a:effectLst/>
                <a:latin typeface="freight-text-pro"/>
              </a:rPr>
              <a:t> via the </a:t>
            </a:r>
            <a:r>
              <a:rPr lang="en-US" sz="2000" b="0" i="0" u="none" strike="noStrike" dirty="0">
                <a:effectLst/>
                <a:latin typeface="freight-text-pro"/>
                <a:hlinkClick r:id="rId4">
                  <a:extLst>
                    <a:ext uri="{A12FA001-AC4F-418D-AE19-62706E023703}">
                      <ahyp:hlinkClr xmlns:ahyp="http://schemas.microsoft.com/office/drawing/2018/hyperlinkcolor" val="tx"/>
                    </a:ext>
                  </a:extLst>
                </a:hlinkClick>
              </a:rPr>
              <a:t>Comstock Act</a:t>
            </a:r>
            <a:r>
              <a:rPr lang="en-US" sz="2000" b="0" i="0" dirty="0">
                <a:effectLst/>
                <a:latin typeface="freight-text-pro"/>
              </a:rPr>
              <a:t>, starting with outlawing medication abortion, which accounts for more than </a:t>
            </a:r>
            <a:r>
              <a:rPr lang="en-US" sz="2000" b="0" i="0" u="none" strike="noStrike" dirty="0">
                <a:effectLst/>
                <a:latin typeface="freight-text-pro"/>
                <a:hlinkClick r:id="rId5">
                  <a:extLst>
                    <a:ext uri="{A12FA001-AC4F-418D-AE19-62706E023703}">
                      <ahyp:hlinkClr xmlns:ahyp="http://schemas.microsoft.com/office/drawing/2018/hyperlinkcolor" val="tx"/>
                    </a:ext>
                  </a:extLst>
                </a:hlinkClick>
              </a:rPr>
              <a:t>63 percent</a:t>
            </a:r>
            <a:r>
              <a:rPr lang="en-US" sz="2000" b="0" i="0" dirty="0">
                <a:effectLst/>
                <a:latin typeface="freight-text-pro"/>
              </a:rPr>
              <a:t> of abortions in the United States. The plan calls on the Food and Drug Administration to reverse its long-standing approval of </a:t>
            </a:r>
            <a:r>
              <a:rPr lang="en-US" sz="2000" b="0" i="0" u="none" strike="noStrike" dirty="0">
                <a:effectLst/>
                <a:latin typeface="freight-text-pro"/>
                <a:hlinkClick r:id="rId6">
                  <a:extLst>
                    <a:ext uri="{A12FA001-AC4F-418D-AE19-62706E023703}">
                      <ahyp:hlinkClr xmlns:ahyp="http://schemas.microsoft.com/office/drawing/2018/hyperlinkcolor" val="tx"/>
                    </a:ext>
                  </a:extLst>
                </a:hlinkClick>
              </a:rPr>
              <a:t>mifepristone</a:t>
            </a:r>
            <a:r>
              <a:rPr lang="en-US" sz="2000" b="0" i="0" dirty="0">
                <a:effectLst/>
                <a:latin typeface="freight-text-pro"/>
              </a:rPr>
              <a:t>, one of the two drugs commonly used in medication abortion.</a:t>
            </a:r>
          </a:p>
          <a:p>
            <a:endParaRPr lang="en-US" sz="2000" dirty="0">
              <a:latin typeface="freight-text-pro"/>
            </a:endParaRPr>
          </a:p>
          <a:p>
            <a:r>
              <a:rPr lang="en-US" sz="2000" b="0" i="0" dirty="0">
                <a:effectLst/>
                <a:latin typeface="freight-text-pro"/>
              </a:rPr>
              <a:t>The plan also urges the U.S. Centers for Disease Control and Prevention (CDC) to penalize states that do not submit data on how many abortions take place within their borders, and it </a:t>
            </a:r>
            <a:r>
              <a:rPr lang="en-US" sz="2000" b="0" i="0" u="none" strike="noStrike" dirty="0">
                <a:effectLst/>
                <a:latin typeface="freight-text-pro"/>
                <a:hlinkClick r:id="rId6">
                  <a:extLst>
                    <a:ext uri="{A12FA001-AC4F-418D-AE19-62706E023703}">
                      <ahyp:hlinkClr xmlns:ahyp="http://schemas.microsoft.com/office/drawing/2018/hyperlinkcolor" val="tx"/>
                    </a:ext>
                  </a:extLst>
                </a:hlinkClick>
              </a:rPr>
              <a:t>recommends</a:t>
            </a:r>
            <a:r>
              <a:rPr lang="en-US" sz="2000" b="0" i="0" dirty="0">
                <a:effectLst/>
                <a:latin typeface="freight-text-pro"/>
              </a:rPr>
              <a:t> that the CDC not promote “abortion as health care” and “misinformation regarding the comparative health and psychological benefits of childbirth versus the health and psychological risks of intentionally taking a human life through abortion.” </a:t>
            </a:r>
          </a:p>
          <a:p>
            <a:endParaRPr lang="en-US" sz="2000" dirty="0">
              <a:latin typeface="freight-text-pro"/>
            </a:endParaRPr>
          </a:p>
          <a:p>
            <a:r>
              <a:rPr lang="en-US" sz="2000" b="0" i="0" dirty="0">
                <a:effectLst/>
                <a:latin typeface="freight-text-pro"/>
              </a:rPr>
              <a:t>It further instructs the U.S. Department of Justice (DOJ) to take legal action against local officials who refuse to bring </a:t>
            </a:r>
            <a:r>
              <a:rPr lang="en-US" sz="2000" b="0" i="0" u="none" strike="noStrike" dirty="0">
                <a:effectLst/>
                <a:latin typeface="freight-text-pro"/>
                <a:hlinkClick r:id="rId7">
                  <a:extLst>
                    <a:ext uri="{A12FA001-AC4F-418D-AE19-62706E023703}">
                      <ahyp:hlinkClr xmlns:ahyp="http://schemas.microsoft.com/office/drawing/2018/hyperlinkcolor" val="tx"/>
                    </a:ext>
                  </a:extLst>
                </a:hlinkClick>
              </a:rPr>
              <a:t>cases against women and doctors</a:t>
            </a:r>
            <a:r>
              <a:rPr lang="en-US" sz="2000" b="0" i="0" dirty="0">
                <a:effectLst/>
                <a:latin typeface="freight-text-pro"/>
              </a:rPr>
              <a:t> who violate state abortion bans—an escalation for the anti-choice movement, which has traditionally targeted providers, not patients</a:t>
            </a:r>
            <a:r>
              <a:rPr lang="en-US" sz="2000" b="0" i="0" dirty="0">
                <a:solidFill>
                  <a:srgbClr val="151515"/>
                </a:solidFill>
                <a:effectLst/>
                <a:latin typeface="freight-text-pro"/>
              </a:rPr>
              <a:t>.</a:t>
            </a:r>
          </a:p>
          <a:p>
            <a:endParaRPr lang="en-US" sz="2000" dirty="0">
              <a:latin typeface="freight-text-pro"/>
            </a:endParaRPr>
          </a:p>
          <a:p>
            <a:r>
              <a:rPr lang="en-US" sz="2000" b="0" i="0" dirty="0">
                <a:solidFill>
                  <a:srgbClr val="151515"/>
                </a:solidFill>
                <a:effectLst/>
                <a:latin typeface="freight-text-pro"/>
              </a:rPr>
              <a:t>Proj</a:t>
            </a:r>
            <a:r>
              <a:rPr lang="en-US" sz="2000" b="0" i="0" dirty="0">
                <a:effectLst/>
                <a:latin typeface="freight-text-pro"/>
              </a:rPr>
              <a:t>ect 2025 urges the next conservative administration to make doctrine law by restoring “</a:t>
            </a:r>
            <a:r>
              <a:rPr lang="en-US" sz="2000" b="0" i="0" u="none" strike="noStrike" dirty="0">
                <a:effectLst/>
                <a:latin typeface="freight-text-pro"/>
                <a:hlinkClick r:id="rId6">
                  <a:extLst>
                    <a:ext uri="{A12FA001-AC4F-418D-AE19-62706E023703}">
                      <ahyp:hlinkClr xmlns:ahyp="http://schemas.microsoft.com/office/drawing/2018/hyperlinkcolor" val="tx"/>
                    </a:ext>
                  </a:extLst>
                </a:hlinkClick>
              </a:rPr>
              <a:t>religious and moral exemptions</a:t>
            </a:r>
            <a:r>
              <a:rPr lang="en-US" sz="2000" b="0" i="0" dirty="0">
                <a:effectLst/>
                <a:latin typeface="freight-text-pro"/>
              </a:rPr>
              <a:t> to the contraceptive mandate” in the Affordable Care Act, and it wants to remove the morning-after pill </a:t>
            </a:r>
            <a:r>
              <a:rPr lang="en-US" sz="2000" b="0" i="0" u="none" strike="noStrike" dirty="0" err="1">
                <a:effectLst/>
                <a:latin typeface="freight-text-pro"/>
                <a:hlinkClick r:id="rId8">
                  <a:extLst>
                    <a:ext uri="{A12FA001-AC4F-418D-AE19-62706E023703}">
                      <ahyp:hlinkClr xmlns:ahyp="http://schemas.microsoft.com/office/drawing/2018/hyperlinkcolor" val="tx"/>
                    </a:ext>
                  </a:extLst>
                </a:hlinkClick>
              </a:rPr>
              <a:t>ella</a:t>
            </a:r>
            <a:r>
              <a:rPr lang="en-US" sz="2000" b="0" i="0" dirty="0">
                <a:effectLst/>
                <a:latin typeface="freight-text-pro"/>
              </a:rPr>
              <a:t> and </a:t>
            </a:r>
            <a:r>
              <a:rPr lang="en-US" sz="2000" b="0" i="0" u="none" strike="noStrike" dirty="0">
                <a:effectLst/>
                <a:latin typeface="freight-text-pro"/>
                <a:hlinkClick r:id="rId6">
                  <a:extLst>
                    <a:ext uri="{A12FA001-AC4F-418D-AE19-62706E023703}">
                      <ahyp:hlinkClr xmlns:ahyp="http://schemas.microsoft.com/office/drawing/2018/hyperlinkcolor" val="tx"/>
                    </a:ext>
                  </a:extLst>
                </a:hlinkClick>
              </a:rPr>
              <a:t>male condoms</a:t>
            </a:r>
            <a:r>
              <a:rPr lang="en-US" sz="2000" b="0" i="0" dirty="0">
                <a:effectLst/>
                <a:latin typeface="freight-text-pro"/>
              </a:rPr>
              <a:t> from the contraceptive mandate for insurance coverage.</a:t>
            </a:r>
            <a:endParaRPr lang="en-US" sz="2000" dirty="0"/>
          </a:p>
        </p:txBody>
      </p:sp>
    </p:spTree>
    <p:extLst>
      <p:ext uri="{BB962C8B-B14F-4D97-AF65-F5344CB8AC3E}">
        <p14:creationId xmlns:p14="http://schemas.microsoft.com/office/powerpoint/2010/main" val="397736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79365ABC-92BF-0B1C-DC3F-02B188B190E2}"/>
              </a:ext>
            </a:extLst>
          </p:cNvPr>
          <p:cNvSpPr txBox="1"/>
          <p:nvPr/>
        </p:nvSpPr>
        <p:spPr>
          <a:xfrm>
            <a:off x="1960250" y="5095114"/>
            <a:ext cx="8081960" cy="943954"/>
          </a:xfrm>
          <a:prstGeom prst="rect">
            <a:avLst/>
          </a:prstGeom>
        </p:spPr>
        <p:txBody>
          <a:bodyPr vert="horz" lIns="228600" tIns="228600" rIns="228600" bIns="0" rtlCol="0" anchor="b">
            <a:normAutofit fontScale="92500" lnSpcReduction="20000"/>
          </a:bodyPr>
          <a:lstStyle/>
          <a:p>
            <a:pPr algn="ctr" defTabSz="914400">
              <a:lnSpc>
                <a:spcPct val="80000"/>
              </a:lnSpc>
              <a:spcBef>
                <a:spcPct val="0"/>
              </a:spcBef>
              <a:spcAft>
                <a:spcPts val="600"/>
              </a:spcAft>
            </a:pPr>
            <a:r>
              <a:rPr lang="en-US" sz="4000" spc="-150" dirty="0">
                <a:solidFill>
                  <a:schemeClr val="tx2"/>
                </a:solidFill>
                <a:latin typeface="+mj-lt"/>
                <a:ea typeface="+mj-ea"/>
                <a:cs typeface="+mj-cs"/>
              </a:rPr>
              <a:t> </a:t>
            </a:r>
            <a:r>
              <a:rPr lang="en-US" sz="7200" b="1" spc="-150" dirty="0">
                <a:solidFill>
                  <a:schemeClr val="tx2"/>
                </a:solidFill>
                <a:latin typeface="+mj-lt"/>
                <a:ea typeface="+mj-ea"/>
                <a:cs typeface="+mj-cs"/>
              </a:rPr>
              <a:t>SENIORS</a:t>
            </a:r>
          </a:p>
        </p:txBody>
      </p:sp>
      <p:sp>
        <p:nvSpPr>
          <p:cNvPr id="60"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BA8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BA8C4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miling at a table&#10;&#10;Description automatically generated">
            <a:extLst>
              <a:ext uri="{FF2B5EF4-FFF2-40B4-BE49-F238E27FC236}">
                <a16:creationId xmlns:a16="http://schemas.microsoft.com/office/drawing/2014/main" id="{3362AA23-3747-DC01-8D3C-DE3D31D0C1CC}"/>
              </a:ext>
            </a:extLst>
          </p:cNvPr>
          <p:cNvPicPr>
            <a:picLocks noChangeAspect="1"/>
          </p:cNvPicPr>
          <p:nvPr/>
        </p:nvPicPr>
        <p:blipFill>
          <a:blip r:embed="rId2">
            <a:extLst>
              <a:ext uri="{28A0092B-C50C-407E-A947-70E740481C1C}">
                <a14:useLocalDpi xmlns:a14="http://schemas.microsoft.com/office/drawing/2010/main" val="0"/>
              </a:ext>
            </a:extLst>
          </a:blip>
          <a:srcRect t="12613" r="-1" b="6672"/>
          <a:stretch/>
        </p:blipFill>
        <p:spPr>
          <a:xfrm>
            <a:off x="3215640" y="1120792"/>
            <a:ext cx="5760720" cy="3099816"/>
          </a:xfrm>
          <a:prstGeom prst="rect">
            <a:avLst/>
          </a:prstGeom>
          <a:ln w="12700">
            <a:noFill/>
          </a:ln>
        </p:spPr>
      </p:pic>
    </p:spTree>
    <p:extLst>
      <p:ext uri="{BB962C8B-B14F-4D97-AF65-F5344CB8AC3E}">
        <p14:creationId xmlns:p14="http://schemas.microsoft.com/office/powerpoint/2010/main" val="54220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2461F-8708-3065-9D75-70F271DF0FFC}"/>
              </a:ext>
            </a:extLst>
          </p:cNvPr>
          <p:cNvSpPr txBox="1"/>
          <p:nvPr/>
        </p:nvSpPr>
        <p:spPr>
          <a:xfrm>
            <a:off x="751522" y="289679"/>
            <a:ext cx="10941367" cy="7263527"/>
          </a:xfrm>
          <a:prstGeom prst="rect">
            <a:avLst/>
          </a:prstGeom>
          <a:noFill/>
        </p:spPr>
        <p:txBody>
          <a:bodyPr wrap="square">
            <a:spAutoFit/>
          </a:bodyPr>
          <a:lstStyle/>
          <a:p>
            <a:r>
              <a:rPr lang="en-US" sz="2800" b="1" dirty="0">
                <a:latin typeface="freight-text-pro"/>
              </a:rPr>
              <a:t>Loss of No-Cost Vaccines </a:t>
            </a:r>
          </a:p>
          <a:p>
            <a:r>
              <a:rPr lang="en-US" sz="2400" b="0" i="0" u="none" strike="noStrike" dirty="0">
                <a:effectLst/>
                <a:latin typeface="freight-text-pro"/>
                <a:hlinkClick r:id="rId2">
                  <a:extLst>
                    <a:ext uri="{A12FA001-AC4F-418D-AE19-62706E023703}">
                      <ahyp:hlinkClr xmlns:ahyp="http://schemas.microsoft.com/office/drawing/2018/hyperlinkcolor" val="tx"/>
                    </a:ext>
                  </a:extLst>
                </a:hlinkClick>
              </a:rPr>
              <a:t>Project 202</a:t>
            </a:r>
            <a:r>
              <a:rPr lang="en-US" sz="2400" b="0" i="0" u="none" strike="noStrike" dirty="0">
                <a:effectLst/>
                <a:latin typeface="freight-text-pro"/>
              </a:rPr>
              <a:t>5 c</a:t>
            </a:r>
            <a:r>
              <a:rPr lang="en-US" sz="2400" b="0" i="0" dirty="0">
                <a:effectLst/>
                <a:latin typeface="freight-text-pro"/>
              </a:rPr>
              <a:t>alls for the </a:t>
            </a:r>
            <a:r>
              <a:rPr lang="en-US" sz="2400" b="0" i="0" u="none" strike="noStrike" dirty="0">
                <a:effectLst/>
                <a:latin typeface="freight-text-pro"/>
                <a:hlinkClick r:id="rId3">
                  <a:extLst>
                    <a:ext uri="{A12FA001-AC4F-418D-AE19-62706E023703}">
                      <ahyp:hlinkClr xmlns:ahyp="http://schemas.microsoft.com/office/drawing/2018/hyperlinkcolor" val="tx"/>
                    </a:ext>
                  </a:extLst>
                </a:hlinkClick>
              </a:rPr>
              <a:t>Inflation Reduction Act’s repeal</a:t>
            </a:r>
            <a:r>
              <a:rPr lang="en-US" sz="2400" b="0" i="0" dirty="0">
                <a:effectLst/>
                <a:latin typeface="freight-text-pro"/>
              </a:rPr>
              <a:t>. The Inflation Reduction Act (IRA) of 2022 provides a mechanism to protect Medicare beneficiaries from vaccine-preventable diseases by requiring </a:t>
            </a:r>
            <a:r>
              <a:rPr lang="en-US" sz="2400" b="0" i="0" u="none" strike="noStrike" dirty="0">
                <a:effectLst/>
                <a:latin typeface="freight-text-pro"/>
                <a:hlinkClick r:id="rId4">
                  <a:extLst>
                    <a:ext uri="{A12FA001-AC4F-418D-AE19-62706E023703}">
                      <ahyp:hlinkClr xmlns:ahyp="http://schemas.microsoft.com/office/drawing/2018/hyperlinkcolor" val="tx"/>
                    </a:ext>
                  </a:extLst>
                </a:hlinkClick>
              </a:rPr>
              <a:t>Medicare drug plans</a:t>
            </a:r>
            <a:r>
              <a:rPr lang="en-US" sz="2400" b="0" i="0" dirty="0">
                <a:effectLst/>
                <a:latin typeface="freight-text-pro"/>
              </a:rPr>
              <a:t>—also known as prescription drug, or Part D, plans—to make vaccines </a:t>
            </a:r>
            <a:r>
              <a:rPr lang="en-US" sz="2400" b="0" i="0" u="none" strike="noStrike" dirty="0">
                <a:effectLst/>
                <a:latin typeface="freight-text-pro"/>
                <a:hlinkClick r:id="rId5">
                  <a:extLst>
                    <a:ext uri="{A12FA001-AC4F-418D-AE19-62706E023703}">
                      <ahyp:hlinkClr xmlns:ahyp="http://schemas.microsoft.com/office/drawing/2018/hyperlinkcolor" val="tx"/>
                    </a:ext>
                  </a:extLst>
                </a:hlinkClick>
              </a:rPr>
              <a:t>recommended</a:t>
            </a:r>
            <a:r>
              <a:rPr lang="en-US" sz="2400" b="0" i="0" dirty="0">
                <a:effectLst/>
                <a:latin typeface="freight-text-pro"/>
              </a:rPr>
              <a:t> by the Advisory Committee on Immunization Practices </a:t>
            </a:r>
            <a:r>
              <a:rPr lang="en-US" sz="2400" b="0" i="0" u="none" strike="noStrike" dirty="0">
                <a:effectLst/>
                <a:latin typeface="freight-text-pro"/>
                <a:hlinkClick r:id="rId6">
                  <a:extLst>
                    <a:ext uri="{A12FA001-AC4F-418D-AE19-62706E023703}">
                      <ahyp:hlinkClr xmlns:ahyp="http://schemas.microsoft.com/office/drawing/2018/hyperlinkcolor" val="tx"/>
                    </a:ext>
                  </a:extLst>
                </a:hlinkClick>
              </a:rPr>
              <a:t>free for enrollees</a:t>
            </a:r>
            <a:r>
              <a:rPr lang="en-US" sz="2400" b="0" i="0" dirty="0">
                <a:effectLst/>
                <a:latin typeface="freight-text-pro"/>
              </a:rPr>
              <a:t>. Guarantees nearly </a:t>
            </a:r>
            <a:r>
              <a:rPr lang="en-US" sz="2400" b="0" i="0" u="none" strike="noStrike" dirty="0">
                <a:effectLst/>
                <a:latin typeface="freight-text-pro"/>
                <a:hlinkClick r:id="rId7">
                  <a:extLst>
                    <a:ext uri="{A12FA001-AC4F-418D-AE19-62706E023703}">
                      <ahyp:hlinkClr xmlns:ahyp="http://schemas.microsoft.com/office/drawing/2018/hyperlinkcolor" val="tx"/>
                    </a:ext>
                  </a:extLst>
                </a:hlinkClick>
              </a:rPr>
              <a:t>54 million Medicare Part D beneficiaries'</a:t>
            </a:r>
            <a:r>
              <a:rPr lang="en-US" sz="2400" b="0" i="0" dirty="0">
                <a:effectLst/>
                <a:latin typeface="freight-text-pro"/>
              </a:rPr>
              <a:t> access to free vaccines</a:t>
            </a:r>
          </a:p>
          <a:p>
            <a:endParaRPr lang="en-US" sz="2400" dirty="0">
              <a:latin typeface="freight-text-pro"/>
            </a:endParaRPr>
          </a:p>
          <a:p>
            <a:pPr algn="l"/>
            <a:r>
              <a:rPr lang="en-US" sz="2400" b="1" i="0" dirty="0">
                <a:effectLst/>
              </a:rPr>
              <a:t>Increasing the cost of prescription drugs</a:t>
            </a:r>
          </a:p>
          <a:p>
            <a:pPr algn="l"/>
            <a:r>
              <a:rPr lang="en-US" sz="2400" b="0" i="0" dirty="0">
                <a:effectLst/>
                <a:latin typeface="freight-text-pro"/>
              </a:rPr>
              <a:t>Project </a:t>
            </a:r>
            <a:r>
              <a:rPr lang="en-US" sz="2400" b="0" i="0" dirty="0" err="1">
                <a:effectLst/>
                <a:latin typeface="freight-text-pro"/>
              </a:rPr>
              <a:t>2025’s</a:t>
            </a:r>
            <a:r>
              <a:rPr lang="en-US" sz="2400" b="0" i="0" dirty="0">
                <a:effectLst/>
                <a:latin typeface="freight-text-pro"/>
              </a:rPr>
              <a:t> prescription drug reforms </a:t>
            </a:r>
            <a:r>
              <a:rPr lang="en-US" sz="2400" b="0" i="0" u="none" strike="noStrike" dirty="0">
                <a:effectLst/>
                <a:latin typeface="freight-text-pro"/>
                <a:hlinkClick r:id="rId8">
                  <a:extLst>
                    <a:ext uri="{A12FA001-AC4F-418D-AE19-62706E023703}">
                      <ahyp:hlinkClr xmlns:ahyp="http://schemas.microsoft.com/office/drawing/2018/hyperlinkcolor" val="tx"/>
                    </a:ext>
                  </a:extLst>
                </a:hlinkClick>
              </a:rPr>
              <a:t>would</a:t>
            </a:r>
            <a:r>
              <a:rPr lang="en-US" sz="2400" b="0" i="0" dirty="0">
                <a:effectLst/>
                <a:latin typeface="freight-text-pro"/>
              </a:rPr>
              <a:t> raise the cost of prescription drugs for up to 18.7 million people on Medicare Part D by eliminating out-of-pocket Medicare drug cost limits. Those beneficiaries could see an average of nearly </a:t>
            </a:r>
            <a:r>
              <a:rPr lang="en-US" sz="2400" b="0" i="0" u="none" strike="noStrike" dirty="0">
                <a:effectLst/>
                <a:latin typeface="freight-text-pro"/>
                <a:hlinkClick r:id="rId9">
                  <a:extLst>
                    <a:ext uri="{A12FA001-AC4F-418D-AE19-62706E023703}">
                      <ahyp:hlinkClr xmlns:ahyp="http://schemas.microsoft.com/office/drawing/2018/hyperlinkcolor" val="tx"/>
                    </a:ext>
                  </a:extLst>
                </a:hlinkClick>
              </a:rPr>
              <a:t>$400 in lost drug savings</a:t>
            </a:r>
            <a:r>
              <a:rPr lang="en-US" sz="2400" b="0" i="0" dirty="0">
                <a:effectLst/>
                <a:latin typeface="freight-text-pro"/>
              </a:rPr>
              <a:t> in 2025 alone under the Inflation Reduction Act’s redesign of Medicare Part D. </a:t>
            </a:r>
          </a:p>
          <a:p>
            <a:pPr algn="l"/>
            <a:endParaRPr lang="en-US" sz="2400" dirty="0">
              <a:latin typeface="freight-text-pro"/>
            </a:endParaRPr>
          </a:p>
          <a:p>
            <a:pPr algn="l"/>
            <a:r>
              <a:rPr lang="en-US" sz="2400" b="0" i="0" dirty="0">
                <a:effectLst/>
                <a:latin typeface="freight-text-pro"/>
              </a:rPr>
              <a:t>Finally, in what would amount to a huge windfall for Big Pharma, Project 2025 would bar the federal government from negotiating for lower drug prices.</a:t>
            </a:r>
          </a:p>
          <a:p>
            <a:endParaRPr lang="en-US" sz="2400" b="0" i="0" dirty="0">
              <a:effectLst/>
              <a:latin typeface="freight-text-pro"/>
            </a:endParaRPr>
          </a:p>
          <a:p>
            <a:endParaRPr lang="en-US" b="0" i="0" u="none" strike="noStrike" dirty="0">
              <a:effectLst/>
              <a:latin typeface="freight-text-pro"/>
              <a:hlinkClick r:id="rId2">
                <a:extLst>
                  <a:ext uri="{A12FA001-AC4F-418D-AE19-62706E023703}">
                    <ahyp:hlinkClr xmlns:ahyp="http://schemas.microsoft.com/office/drawing/2018/hyperlinkcolor" val="tx"/>
                  </a:ext>
                </a:extLst>
              </a:hlinkClick>
            </a:endParaRPr>
          </a:p>
          <a:p>
            <a:endParaRPr lang="en-US" dirty="0">
              <a:latin typeface="freight-text-pro"/>
            </a:endParaRPr>
          </a:p>
          <a:p>
            <a:endParaRPr lang="en-US" dirty="0"/>
          </a:p>
        </p:txBody>
      </p:sp>
    </p:spTree>
    <p:extLst>
      <p:ext uri="{BB962C8B-B14F-4D97-AF65-F5344CB8AC3E}">
        <p14:creationId xmlns:p14="http://schemas.microsoft.com/office/powerpoint/2010/main" val="2439333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9DBE5-8BC1-ACBB-526C-0A89D8AA029A}"/>
              </a:ext>
            </a:extLst>
          </p:cNvPr>
          <p:cNvSpPr txBox="1"/>
          <p:nvPr/>
        </p:nvSpPr>
        <p:spPr>
          <a:xfrm>
            <a:off x="422910" y="451485"/>
            <a:ext cx="11544300" cy="6647974"/>
          </a:xfrm>
          <a:prstGeom prst="rect">
            <a:avLst/>
          </a:prstGeom>
          <a:noFill/>
        </p:spPr>
        <p:txBody>
          <a:bodyPr wrap="square">
            <a:spAutoFit/>
          </a:bodyPr>
          <a:lstStyle/>
          <a:p>
            <a:pPr algn="l"/>
            <a:endParaRPr lang="en-US" sz="2400" b="1" i="0" dirty="0">
              <a:effectLst/>
            </a:endParaRPr>
          </a:p>
          <a:p>
            <a:pPr algn="l"/>
            <a:r>
              <a:rPr lang="en-US" sz="2400" b="1" i="0" dirty="0">
                <a:effectLst/>
              </a:rPr>
              <a:t>Limiting seniors’ access to health care and putting Medicare’s future at risk</a:t>
            </a:r>
          </a:p>
          <a:p>
            <a:pPr algn="l"/>
            <a:endParaRPr lang="en-US" sz="2400" b="1" i="0" dirty="0">
              <a:effectLst/>
            </a:endParaRPr>
          </a:p>
          <a:p>
            <a:pPr algn="l"/>
            <a:r>
              <a:rPr lang="en-US" sz="2400" i="0" u="none" strike="noStrike" dirty="0">
                <a:effectLst/>
                <a:latin typeface="freight-text-pro"/>
                <a:hlinkClick r:id="rId3">
                  <a:extLst>
                    <a:ext uri="{A12FA001-AC4F-418D-AE19-62706E023703}">
                      <ahyp:hlinkClr xmlns:ahyp="http://schemas.microsoft.com/office/drawing/2018/hyperlinkcolor" val="tx"/>
                    </a:ext>
                  </a:extLst>
                </a:hlinkClick>
              </a:rPr>
              <a:t>Project 2025</a:t>
            </a:r>
            <a:r>
              <a:rPr lang="en-US" sz="2400" i="0" dirty="0">
                <a:effectLst/>
                <a:latin typeface="freight-text-pro"/>
              </a:rPr>
              <a:t> proposes to make Medicare Advantage—privatized Medicare—the “default option” for all Medicare enrollees. </a:t>
            </a:r>
            <a:r>
              <a:rPr lang="en-US" sz="2400" i="0" u="none" strike="noStrike" dirty="0">
                <a:effectLst/>
                <a:latin typeface="freight-text-pro"/>
                <a:hlinkClick r:id="rId4">
                  <a:extLst>
                    <a:ext uri="{A12FA001-AC4F-418D-AE19-62706E023703}">
                      <ahyp:hlinkClr xmlns:ahyp="http://schemas.microsoft.com/office/drawing/2018/hyperlinkcolor" val="tx"/>
                    </a:ext>
                  </a:extLst>
                </a:hlinkClick>
              </a:rPr>
              <a:t>Nearly all</a:t>
            </a:r>
            <a:r>
              <a:rPr lang="en-US" sz="2400" i="0" dirty="0">
                <a:effectLst/>
                <a:latin typeface="freight-text-pro"/>
              </a:rPr>
              <a:t> Medicare Advantage plans require enrollees to obtain prior authorization to receive certain health care services, which gives insurance companies control to interfere with choices made by patients and their doctors and makes it harder for patients to access care. Medicare Advantage plans also can </a:t>
            </a:r>
            <a:r>
              <a:rPr lang="en-US" sz="2400" i="0" u="none" strike="noStrike" dirty="0">
                <a:effectLst/>
                <a:latin typeface="freight-text-pro"/>
                <a:hlinkClick r:id="rId5">
                  <a:extLst>
                    <a:ext uri="{A12FA001-AC4F-418D-AE19-62706E023703}">
                      <ahyp:hlinkClr xmlns:ahyp="http://schemas.microsoft.com/office/drawing/2018/hyperlinkcolor" val="tx"/>
                    </a:ext>
                  </a:extLst>
                </a:hlinkClick>
              </a:rPr>
              <a:t>restrict enrollees’ choices</a:t>
            </a:r>
            <a:r>
              <a:rPr lang="en-US" sz="2400" i="0" dirty="0">
                <a:effectLst/>
                <a:latin typeface="freight-text-pro"/>
              </a:rPr>
              <a:t> of physicians and hospitals.</a:t>
            </a:r>
          </a:p>
          <a:p>
            <a:pPr algn="l"/>
            <a:endParaRPr lang="en-US" sz="2400" dirty="0">
              <a:latin typeface="freight-text-pro"/>
            </a:endParaRPr>
          </a:p>
          <a:p>
            <a:r>
              <a:rPr lang="en-US" sz="2400" b="0" i="0" dirty="0">
                <a:effectLst/>
                <a:latin typeface="freight-text-pro"/>
              </a:rPr>
              <a:t>A </a:t>
            </a:r>
            <a:r>
              <a:rPr lang="en-US" sz="2400" b="0" i="0" u="none" strike="noStrike" dirty="0">
                <a:effectLst/>
                <a:latin typeface="freight-text-pro"/>
                <a:hlinkClick r:id="rId6">
                  <a:extLst>
                    <a:ext uri="{A12FA001-AC4F-418D-AE19-62706E023703}">
                      <ahyp:hlinkClr xmlns:ahyp="http://schemas.microsoft.com/office/drawing/2018/hyperlinkcolor" val="tx"/>
                    </a:ext>
                  </a:extLst>
                </a:hlinkClick>
              </a:rPr>
              <a:t>stated goal</a:t>
            </a:r>
            <a:r>
              <a:rPr lang="en-US" sz="2400" b="0" i="0" dirty="0">
                <a:effectLst/>
                <a:latin typeface="freight-text-pro"/>
              </a:rPr>
              <a:t> of Project 2025 is to “give beneficiaries direct control of how they spend Medicare dollars.” Yet the result of making MA the default Medicare enrollment option will be the opposite: to give for-profit </a:t>
            </a:r>
            <a:r>
              <a:rPr lang="en-US" sz="2400" b="0" i="0" dirty="0" err="1">
                <a:effectLst/>
                <a:latin typeface="freight-text-pro"/>
              </a:rPr>
              <a:t>corporatioins</a:t>
            </a:r>
            <a:r>
              <a:rPr lang="en-US" sz="2400" b="0" i="0" dirty="0">
                <a:effectLst/>
                <a:latin typeface="freight-text-pro"/>
              </a:rPr>
              <a:t> more control by restricting the choices of even more older Americans.</a:t>
            </a:r>
          </a:p>
          <a:p>
            <a:pPr algn="l"/>
            <a:endParaRPr lang="en-US" sz="2400" b="0" i="0" dirty="0">
              <a:effectLst/>
              <a:latin typeface="freight-text-pro"/>
            </a:endParaRPr>
          </a:p>
          <a:p>
            <a:pPr algn="l"/>
            <a:endParaRPr lang="en-US" sz="2400" dirty="0">
              <a:latin typeface="freight-text-pro"/>
            </a:endParaRPr>
          </a:p>
          <a:p>
            <a:pPr algn="l"/>
            <a:endParaRPr lang="en-US" sz="2400" b="0" i="0" dirty="0">
              <a:effectLst/>
              <a:latin typeface="freight-text-pro"/>
            </a:endParaRPr>
          </a:p>
          <a:p>
            <a:pPr algn="l"/>
            <a:endParaRPr lang="en-US" b="0" i="0" dirty="0">
              <a:solidFill>
                <a:srgbClr val="151515"/>
              </a:solidFill>
              <a:effectLst/>
              <a:latin typeface="freight-text-pro"/>
            </a:endParaRPr>
          </a:p>
        </p:txBody>
      </p:sp>
    </p:spTree>
    <p:extLst>
      <p:ext uri="{BB962C8B-B14F-4D97-AF65-F5344CB8AC3E}">
        <p14:creationId xmlns:p14="http://schemas.microsoft.com/office/powerpoint/2010/main" val="168901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88384-9478-436C-49C9-6A28F2CE30F6}"/>
              </a:ext>
            </a:extLst>
          </p:cNvPr>
          <p:cNvSpPr txBox="1"/>
          <p:nvPr/>
        </p:nvSpPr>
        <p:spPr>
          <a:xfrm>
            <a:off x="1097280" y="612844"/>
            <a:ext cx="10252710" cy="5632311"/>
          </a:xfrm>
          <a:prstGeom prst="rect">
            <a:avLst/>
          </a:prstGeom>
          <a:noFill/>
        </p:spPr>
        <p:txBody>
          <a:bodyPr wrap="square">
            <a:spAutoFit/>
          </a:bodyPr>
          <a:lstStyle/>
          <a:p>
            <a:pPr algn="l"/>
            <a:r>
              <a:rPr lang="en-US" sz="2400" b="1" i="0" dirty="0">
                <a:effectLst/>
                <a:latin typeface="Arial" panose="020B0604020202020204" pitchFamily="34" charset="0"/>
                <a:cs typeface="Arial" panose="020B0604020202020204" pitchFamily="34" charset="0"/>
              </a:rPr>
              <a:t>CUTTING ACCESS TO LONG-TERM CARE</a:t>
            </a:r>
          </a:p>
          <a:p>
            <a:pPr algn="l"/>
            <a:endParaRPr lang="en-US" sz="2400" b="1" i="0" dirty="0">
              <a:effectLst/>
            </a:endParaRPr>
          </a:p>
          <a:p>
            <a:pPr algn="l"/>
            <a:r>
              <a:rPr lang="en-US" sz="2400" i="0" dirty="0">
                <a:effectLst/>
                <a:latin typeface="freight-text-pro"/>
              </a:rPr>
              <a:t>Project 2025 proposes capping Medicaid payments to states with no regard for their actual spending needs on health and long-term care. </a:t>
            </a:r>
          </a:p>
          <a:p>
            <a:pPr algn="l"/>
            <a:endParaRPr lang="en-US" sz="2400" dirty="0">
              <a:latin typeface="freight-text-pro"/>
            </a:endParaRPr>
          </a:p>
          <a:p>
            <a:pPr algn="l"/>
            <a:r>
              <a:rPr lang="en-US" sz="2400" i="0" dirty="0">
                <a:effectLst/>
                <a:latin typeface="freight-text-pro"/>
              </a:rPr>
              <a:t>It also gives states the power to deny coverage of particular services, including long-term services and supports such as home- and community-based care.</a:t>
            </a:r>
          </a:p>
          <a:p>
            <a:pPr algn="l"/>
            <a:r>
              <a:rPr lang="en-US" sz="2400" i="0" dirty="0">
                <a:effectLst/>
                <a:latin typeface="freight-text-pro"/>
              </a:rPr>
              <a:t> According to </a:t>
            </a:r>
            <a:r>
              <a:rPr lang="en-US" sz="2400" i="0" dirty="0" err="1">
                <a:effectLst/>
                <a:latin typeface="freight-text-pro"/>
              </a:rPr>
              <a:t>KFF</a:t>
            </a:r>
            <a:r>
              <a:rPr lang="en-US" sz="2400" i="0" dirty="0">
                <a:effectLst/>
                <a:latin typeface="freight-text-pro"/>
              </a:rPr>
              <a:t> data, more than </a:t>
            </a:r>
            <a:r>
              <a:rPr lang="en-US" sz="2400" i="0" u="none" strike="noStrike" dirty="0">
                <a:effectLst/>
                <a:latin typeface="freight-text-pro"/>
                <a:hlinkClick r:id="rId2">
                  <a:extLst>
                    <a:ext uri="{A12FA001-AC4F-418D-AE19-62706E023703}">
                      <ahyp:hlinkClr xmlns:ahyp="http://schemas.microsoft.com/office/drawing/2018/hyperlinkcolor" val="tx"/>
                    </a:ext>
                  </a:extLst>
                </a:hlinkClick>
              </a:rPr>
              <a:t>21 million</a:t>
            </a:r>
            <a:r>
              <a:rPr lang="en-US" sz="2400" i="0" dirty="0">
                <a:effectLst/>
                <a:latin typeface="freight-text-pro"/>
              </a:rPr>
              <a:t> seniors and nonelderly adults with disabilities were enrolled in Medicaid in 2021; this accounted for </a:t>
            </a:r>
            <a:r>
              <a:rPr lang="en-US" sz="2400" i="0" u="none" strike="noStrike" dirty="0">
                <a:effectLst/>
                <a:latin typeface="freight-text-pro"/>
                <a:hlinkClick r:id="rId3">
                  <a:extLst>
                    <a:ext uri="{A12FA001-AC4F-418D-AE19-62706E023703}">
                      <ahyp:hlinkClr xmlns:ahyp="http://schemas.microsoft.com/office/drawing/2018/hyperlinkcolor" val="tx"/>
                    </a:ext>
                  </a:extLst>
                </a:hlinkClick>
              </a:rPr>
              <a:t>nearly one-quarter</a:t>
            </a:r>
            <a:r>
              <a:rPr lang="en-US" sz="2400" i="0" dirty="0">
                <a:effectLst/>
                <a:latin typeface="freight-text-pro"/>
              </a:rPr>
              <a:t> of Medicaid recipients yet more than </a:t>
            </a:r>
            <a:r>
              <a:rPr lang="en-US" sz="2400" i="0" u="none" strike="noStrike" dirty="0">
                <a:effectLst/>
                <a:latin typeface="freight-text-pro"/>
                <a:hlinkClick r:id="rId4">
                  <a:extLst>
                    <a:ext uri="{A12FA001-AC4F-418D-AE19-62706E023703}">
                      <ahyp:hlinkClr xmlns:ahyp="http://schemas.microsoft.com/office/drawing/2018/hyperlinkcolor" val="tx"/>
                    </a:ext>
                  </a:extLst>
                </a:hlinkClick>
              </a:rPr>
              <a:t>half</a:t>
            </a:r>
            <a:r>
              <a:rPr lang="en-US" sz="2400" i="0" dirty="0">
                <a:effectLst/>
                <a:latin typeface="freight-text-pro"/>
              </a:rPr>
              <a:t> of all Medicaid spending.</a:t>
            </a:r>
          </a:p>
          <a:p>
            <a:pPr algn="l"/>
            <a:endParaRPr lang="en-US" sz="2400" dirty="0">
              <a:latin typeface="freight-text-pro"/>
            </a:endParaRPr>
          </a:p>
          <a:p>
            <a:pPr algn="l"/>
            <a:r>
              <a:rPr lang="en-US" sz="2400" i="0" dirty="0">
                <a:effectLst/>
                <a:latin typeface="freight-text-pro"/>
              </a:rPr>
              <a:t>Additionally, the proposed funding caps could force states to </a:t>
            </a:r>
            <a:r>
              <a:rPr lang="en-US" sz="2400" i="0" u="none" strike="noStrike" dirty="0">
                <a:effectLst/>
                <a:latin typeface="freight-text-pro"/>
                <a:hlinkClick r:id="rId5">
                  <a:extLst>
                    <a:ext uri="{A12FA001-AC4F-418D-AE19-62706E023703}">
                      <ahyp:hlinkClr xmlns:ahyp="http://schemas.microsoft.com/office/drawing/2018/hyperlinkcolor" val="tx"/>
                    </a:ext>
                  </a:extLst>
                </a:hlinkClick>
              </a:rPr>
              <a:t>restrict eligibility for long-term services and supports</a:t>
            </a:r>
            <a:r>
              <a:rPr lang="en-US" sz="2400" i="0" u="sng" dirty="0">
                <a:effectLst/>
                <a:latin typeface="freight-text-pro"/>
              </a:rPr>
              <a:t>,</a:t>
            </a:r>
            <a:r>
              <a:rPr lang="en-US" sz="2400" i="0" dirty="0">
                <a:effectLst/>
                <a:latin typeface="freight-text-pro"/>
              </a:rPr>
              <a:t> according to </a:t>
            </a:r>
            <a:r>
              <a:rPr lang="en-US" sz="2400" i="0" dirty="0" err="1">
                <a:effectLst/>
                <a:latin typeface="freight-text-pro"/>
              </a:rPr>
              <a:t>KFF</a:t>
            </a:r>
            <a:r>
              <a:rPr lang="en-US" sz="2400" i="0" dirty="0">
                <a:effectLst/>
                <a:latin typeface="freight-text-pro"/>
              </a:rPr>
              <a:t>. Alternatively, Medicaid funding caps could force states to outright deny coverage of particular benefits, especially costly services such as long-term care.</a:t>
            </a:r>
          </a:p>
        </p:txBody>
      </p:sp>
    </p:spTree>
    <p:extLst>
      <p:ext uri="{BB962C8B-B14F-4D97-AF65-F5344CB8AC3E}">
        <p14:creationId xmlns:p14="http://schemas.microsoft.com/office/powerpoint/2010/main" val="426584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CA6330B1-80CC-74F8-6F15-1E6E244F2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422910"/>
            <a:ext cx="6286500" cy="4572000"/>
          </a:xfrm>
          <a:prstGeom prst="rect">
            <a:avLst/>
          </a:prstGeom>
        </p:spPr>
      </p:pic>
      <p:sp>
        <p:nvSpPr>
          <p:cNvPr id="6" name="TextBox 5">
            <a:extLst>
              <a:ext uri="{FF2B5EF4-FFF2-40B4-BE49-F238E27FC236}">
                <a16:creationId xmlns:a16="http://schemas.microsoft.com/office/drawing/2014/main" id="{E5E7F611-C7E6-A88C-AA78-641B3B3ECDD0}"/>
              </a:ext>
            </a:extLst>
          </p:cNvPr>
          <p:cNvSpPr txBox="1"/>
          <p:nvPr/>
        </p:nvSpPr>
        <p:spPr>
          <a:xfrm>
            <a:off x="3246120" y="5429250"/>
            <a:ext cx="556641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 SOCIAL SECURITY</a:t>
            </a:r>
          </a:p>
        </p:txBody>
      </p:sp>
    </p:spTree>
    <p:extLst>
      <p:ext uri="{BB962C8B-B14F-4D97-AF65-F5344CB8AC3E}">
        <p14:creationId xmlns:p14="http://schemas.microsoft.com/office/powerpoint/2010/main" val="2013114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31CC3-8B62-0943-D6AC-B81D9777AD13}"/>
              </a:ext>
            </a:extLst>
          </p:cNvPr>
          <p:cNvSpPr txBox="1"/>
          <p:nvPr/>
        </p:nvSpPr>
        <p:spPr>
          <a:xfrm>
            <a:off x="217170" y="104478"/>
            <a:ext cx="11772900" cy="8125301"/>
          </a:xfrm>
          <a:prstGeom prst="rect">
            <a:avLst/>
          </a:prstGeom>
          <a:noFill/>
        </p:spPr>
        <p:txBody>
          <a:bodyPr wrap="square">
            <a:spAutoFit/>
          </a:bodyPr>
          <a:lstStyle/>
          <a:p>
            <a:r>
              <a:rPr lang="en-US" sz="2800" i="0" dirty="0">
                <a:effectLst/>
                <a:latin typeface="Arial" panose="020B0604020202020204" pitchFamily="34" charset="0"/>
                <a:cs typeface="Arial" panose="020B0604020202020204" pitchFamily="34" charset="0"/>
              </a:rPr>
              <a:t>Project 2025 supports raising the retirement age from 67 to 69. All new retirees </a:t>
            </a:r>
            <a:r>
              <a:rPr lang="en-US" sz="280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would see their benefits cut</a:t>
            </a:r>
            <a:r>
              <a:rPr lang="en-US" sz="2800" i="0" dirty="0">
                <a:effectLst/>
                <a:latin typeface="Arial" panose="020B0604020202020204" pitchFamily="34" charset="0"/>
                <a:cs typeface="Arial" panose="020B0604020202020204" pitchFamily="34" charset="0"/>
              </a:rPr>
              <a:t> between roughly 12.5 % and 14.3% by the time the increase were fully phased in. A median-wage retiree would lose </a:t>
            </a:r>
            <a:r>
              <a:rPr lang="en-US" sz="280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$46,000 to $100,000</a:t>
            </a:r>
            <a:r>
              <a:rPr lang="en-US" sz="2800" i="0" dirty="0">
                <a:effectLst/>
                <a:latin typeface="Arial" panose="020B0604020202020204" pitchFamily="34" charset="0"/>
                <a:cs typeface="Arial" panose="020B0604020202020204" pitchFamily="34" charset="0"/>
              </a:rPr>
              <a:t> over 10 years, depending on when they claim Social Security.</a:t>
            </a:r>
          </a:p>
          <a:p>
            <a:endParaRPr lang="en-US" sz="2800" i="0" dirty="0">
              <a:effectLst/>
              <a:latin typeface="Arial" panose="020B0604020202020204" pitchFamily="34" charset="0"/>
              <a:cs typeface="Arial" panose="020B0604020202020204" pitchFamily="34" charset="0"/>
            </a:endParaRPr>
          </a:p>
          <a:p>
            <a:r>
              <a:rPr lang="en-US" sz="2800" i="0" dirty="0">
                <a:effectLst/>
                <a:latin typeface="Arial" panose="020B0604020202020204" pitchFamily="34" charset="0"/>
                <a:cs typeface="Arial" panose="020B0604020202020204" pitchFamily="34" charset="0"/>
              </a:rPr>
              <a:t>Project 2025 fails to propose any solutions for Social Security and says, on page 710, that its proposals for the program could not be “</a:t>
            </a:r>
            <a:r>
              <a:rPr lang="en-US" sz="280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covered here in depth</a:t>
            </a:r>
            <a:r>
              <a:rPr lang="en-US" sz="2800" i="0" dirty="0">
                <a:effectLst/>
                <a:latin typeface="Arial" panose="020B0604020202020204" pitchFamily="34" charset="0"/>
                <a:cs typeface="Arial" panose="020B0604020202020204" pitchFamily="34" charset="0"/>
              </a:rPr>
              <a:t>.”  Notably, that line was co-authored by economist Stephen Moore, who has </a:t>
            </a:r>
            <a:r>
              <a:rPr lang="en-US" sz="280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advocated to slash and privatize Social Security</a:t>
            </a:r>
            <a:r>
              <a:rPr lang="en-US" sz="2800" i="0" dirty="0">
                <a:effectLst/>
                <a:latin typeface="Arial" panose="020B0604020202020204" pitchFamily="34" charset="0"/>
                <a:cs typeface="Arial" panose="020B0604020202020204" pitchFamily="34" charset="0"/>
              </a:rPr>
              <a:t>, once calling it a “Ponzi scheme.”</a:t>
            </a:r>
          </a:p>
          <a:p>
            <a:endParaRPr lang="en-US" sz="2800" i="0" dirty="0">
              <a:effectLst/>
              <a:latin typeface="Arial" panose="020B0604020202020204" pitchFamily="34" charset="0"/>
              <a:cs typeface="Arial" panose="020B0604020202020204" pitchFamily="34" charset="0"/>
            </a:endParaRPr>
          </a:p>
          <a:p>
            <a:r>
              <a:rPr lang="en-US" sz="2800" kern="100" dirty="0">
                <a:effectLst/>
                <a:latin typeface="Arial" panose="020B0604020202020204" pitchFamily="34" charset="0"/>
                <a:ea typeface="Aptos" panose="020B0004020202020204" pitchFamily="34" charset="0"/>
                <a:cs typeface="Arial" panose="020B0604020202020204" pitchFamily="34" charset="0"/>
              </a:rPr>
              <a:t>The Social Security trust fund has a </a:t>
            </a:r>
            <a:r>
              <a:rPr lang="en-US" sz="2800" u="sng" kern="100" dirty="0">
                <a:effectLst/>
                <a:latin typeface="Arial" panose="020B06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projected depletion date</a:t>
            </a:r>
            <a:r>
              <a:rPr lang="en-US" sz="2800" kern="100" dirty="0">
                <a:effectLst/>
                <a:latin typeface="Arial" panose="020B0604020202020204" pitchFamily="34" charset="0"/>
                <a:ea typeface="Aptos" panose="020B0004020202020204" pitchFamily="34" charset="0"/>
                <a:cs typeface="Arial" panose="020B0604020202020204" pitchFamily="34" charset="0"/>
              </a:rPr>
              <a:t> in 2035, the annual trustees’ report showed in May. This could result in a benefit cut of at least 20% by that date without action from Congress.</a:t>
            </a:r>
          </a:p>
          <a:p>
            <a:endParaRPr lang="en-US" sz="2800" b="1" dirty="0">
              <a:latin typeface="freight-text-pro"/>
            </a:endParaRPr>
          </a:p>
          <a:p>
            <a:pPr algn="l"/>
            <a:endParaRPr lang="en-US" sz="2800" b="1" i="0" dirty="0">
              <a:effectLst/>
              <a:latin typeface="freight-text-pro"/>
            </a:endParaRPr>
          </a:p>
          <a:p>
            <a:endParaRPr lang="en-US" sz="2800" b="1" dirty="0"/>
          </a:p>
        </p:txBody>
      </p:sp>
    </p:spTree>
    <p:extLst>
      <p:ext uri="{BB962C8B-B14F-4D97-AF65-F5344CB8AC3E}">
        <p14:creationId xmlns:p14="http://schemas.microsoft.com/office/powerpoint/2010/main" val="3332531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08493-DC63-0910-B37B-28FE1FE0299A}"/>
              </a:ext>
            </a:extLst>
          </p:cNvPr>
          <p:cNvSpPr txBox="1"/>
          <p:nvPr/>
        </p:nvSpPr>
        <p:spPr>
          <a:xfrm>
            <a:off x="1469420" y="2263406"/>
            <a:ext cx="9069572" cy="1446550"/>
          </a:xfrm>
          <a:prstGeom prst="rect">
            <a:avLst/>
          </a:prstGeom>
          <a:noFill/>
        </p:spPr>
        <p:txBody>
          <a:bodyPr wrap="square" rtlCol="0">
            <a:spAutoFit/>
          </a:bodyPr>
          <a:lstStyle/>
          <a:p>
            <a:r>
              <a:rPr lang="en-US" sz="4400" dirty="0">
                <a:latin typeface="Arial Rounded MT Bold" panose="020F0704030504030204" pitchFamily="34" charset="0"/>
              </a:rPr>
              <a:t>   TAX REFORM AND TAXES ON</a:t>
            </a:r>
          </a:p>
          <a:p>
            <a:r>
              <a:rPr lang="en-US" sz="4400" dirty="0">
                <a:latin typeface="Arial Rounded MT Bold" panose="020F0704030504030204" pitchFamily="34" charset="0"/>
              </a:rPr>
              <a:t>            THE MIDDLE CLASS</a:t>
            </a:r>
          </a:p>
        </p:txBody>
      </p:sp>
    </p:spTree>
    <p:extLst>
      <p:ext uri="{BB962C8B-B14F-4D97-AF65-F5344CB8AC3E}">
        <p14:creationId xmlns:p14="http://schemas.microsoft.com/office/powerpoint/2010/main" val="224037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DE547A-52C9-6AE1-5E0A-35A9C16B5E40}"/>
              </a:ext>
            </a:extLst>
          </p:cNvPr>
          <p:cNvSpPr txBox="1"/>
          <p:nvPr/>
        </p:nvSpPr>
        <p:spPr>
          <a:xfrm>
            <a:off x="320040" y="132695"/>
            <a:ext cx="11761469" cy="6863417"/>
          </a:xfrm>
          <a:prstGeom prst="rect">
            <a:avLst/>
          </a:prstGeom>
          <a:noFill/>
        </p:spPr>
        <p:txBody>
          <a:bodyPr wrap="square">
            <a:spAutoFit/>
          </a:bodyPr>
          <a:lstStyle/>
          <a:p>
            <a:r>
              <a:rPr lang="en-US" sz="2400" b="1" dirty="0">
                <a:solidFill>
                  <a:srgbClr val="151515"/>
                </a:solidFill>
                <a:latin typeface="Arial" panose="020B0604020202020204" pitchFamily="34" charset="0"/>
                <a:cs typeface="Arial" panose="020B0604020202020204" pitchFamily="34" charset="0"/>
              </a:rPr>
              <a:t>PROJECT 2025 TAX REFORM PLAN:</a:t>
            </a:r>
          </a:p>
          <a:p>
            <a:endParaRPr lang="en-US" dirty="0">
              <a:solidFill>
                <a:srgbClr val="151515"/>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151515"/>
                </a:solidFill>
                <a:effectLst/>
                <a:latin typeface="Arial" panose="020B0604020202020204" pitchFamily="34" charset="0"/>
                <a:cs typeface="Arial" panose="020B0604020202020204" pitchFamily="34" charset="0"/>
              </a:rPr>
              <a:t>Enact a two-income tax bracket system that would raise taxes by $3,000 for the median family of four—which makes about $110,000 a year—and raise taxes by $950 for the typical single-person household, which makes about $40,000 a year. (see Appendix for state-specific data)</a:t>
            </a:r>
          </a:p>
          <a:p>
            <a:pPr algn="l">
              <a:buFont typeface="Arial" panose="020B0604020202020204" pitchFamily="34" charset="0"/>
              <a:buChar char="•"/>
            </a:pPr>
            <a:endParaRPr lang="en-US" b="0" i="0" dirty="0">
              <a:solidFill>
                <a:srgbClr val="15151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151515"/>
                </a:solidFill>
                <a:effectLst/>
                <a:latin typeface="Arial" panose="020B0604020202020204" pitchFamily="34" charset="0"/>
                <a:cs typeface="Arial" panose="020B0604020202020204" pitchFamily="34" charset="0"/>
              </a:rPr>
              <a:t>Provide an average $1.5–2.4 million tax cut for the 45,000 U.S. households making more than $10 million annually from the combination of the “two-bracket” system and cuts to taxes on the wealthy’s investment income.</a:t>
            </a:r>
          </a:p>
          <a:p>
            <a:pPr algn="l">
              <a:buFont typeface="Arial" panose="020B0604020202020204" pitchFamily="34" charset="0"/>
              <a:buChar char="•"/>
            </a:pPr>
            <a:endParaRPr lang="en-US" b="0" i="0" dirty="0">
              <a:solidFill>
                <a:srgbClr val="15151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151515"/>
                </a:solidFill>
                <a:effectLst/>
                <a:latin typeface="Arial" panose="020B0604020202020204" pitchFamily="34" charset="0"/>
                <a:cs typeface="Arial" panose="020B0604020202020204" pitchFamily="34" charset="0"/>
              </a:rPr>
              <a:t>Cut the corporate tax rate to 18 percent, which amounts to a $24 billion tax cut for the Fortune 100.</a:t>
            </a:r>
          </a:p>
          <a:p>
            <a:pPr algn="l">
              <a:buFont typeface="Arial" panose="020B0604020202020204" pitchFamily="34" charset="0"/>
              <a:buChar char="•"/>
            </a:pPr>
            <a:endParaRPr lang="en-US" b="0" i="0" dirty="0">
              <a:solidFill>
                <a:srgbClr val="151515"/>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151515"/>
                </a:solidFill>
                <a:effectLst/>
                <a:latin typeface="Arial" panose="020B0604020202020204" pitchFamily="34" charset="0"/>
                <a:cs typeface="Arial" panose="020B0604020202020204" pitchFamily="34" charset="0"/>
              </a:rPr>
              <a:t>Replace all individual and corporate income taxes with a consumption tax in the long term. This could take the form of a value-added tax well above 45 percent, which would produce an enormous one-time burst of inflation and raise prices. The shift toward a flat consumption tax while eliminating income taxes would lead to an average $5,900 tax increase for the middle 20 percent of households and an average $2 million tax cut for the top 0.1 percent.</a:t>
            </a:r>
          </a:p>
          <a:p>
            <a:pPr algn="l">
              <a:buFont typeface="Arial" panose="020B0604020202020204" pitchFamily="34" charset="0"/>
              <a:buChar char="•"/>
            </a:pPr>
            <a:endParaRPr lang="en-US" dirty="0">
              <a:solidFill>
                <a:srgbClr val="151515"/>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0" i="0" dirty="0">
                <a:solidFill>
                  <a:srgbClr val="151515"/>
                </a:solidFill>
                <a:effectLst/>
                <a:latin typeface="Arial" panose="020B0604020202020204" pitchFamily="34" charset="0"/>
                <a:cs typeface="Arial" panose="020B0604020202020204" pitchFamily="34" charset="0"/>
              </a:rPr>
              <a:t>P</a:t>
            </a:r>
            <a:r>
              <a:rPr lang="en-US" b="0" i="0" dirty="0">
                <a:effectLst/>
                <a:latin typeface="Arial" panose="020B0604020202020204" pitchFamily="34" charset="0"/>
                <a:cs typeface="Arial" panose="020B0604020202020204" pitchFamily="34" charset="0"/>
              </a:rPr>
              <a:t>roject 2025 also “eliminates most deductions, credits and </a:t>
            </a:r>
            <a:r>
              <a:rPr lang="en-US" b="0" i="0" dirty="0" err="1">
                <a:effectLst/>
                <a:latin typeface="Arial" panose="020B0604020202020204" pitchFamily="34" charset="0"/>
                <a:cs typeface="Arial" panose="020B0604020202020204" pitchFamily="34" charset="0"/>
              </a:rPr>
              <a:t>exclusions”but</a:t>
            </a:r>
            <a:r>
              <a:rPr lang="en-US" b="0" i="0" dirty="0">
                <a:effectLst/>
                <a:latin typeface="Arial" panose="020B0604020202020204" pitchFamily="34" charset="0"/>
                <a:cs typeface="Arial" panose="020B0604020202020204" pitchFamily="34" charset="0"/>
              </a:rPr>
              <a:t> is unknown which ones would be eliminated. If Project 2025 were to eliminate the child tax credit and earned income tax credit, the tax increases on low- and middle-income families would be even larger</a:t>
            </a:r>
          </a:p>
          <a:p>
            <a:pPr algn="l">
              <a:buFont typeface="Arial" panose="020B0604020202020204" pitchFamily="34" charset="0"/>
              <a:buChar char="•"/>
            </a:pPr>
            <a:endParaRPr lang="en-US" sz="2000" b="0" i="0" dirty="0">
              <a:solidFill>
                <a:srgbClr val="151515"/>
              </a:solidFill>
              <a:effectLst/>
              <a:latin typeface="Arial" panose="020B0604020202020204" pitchFamily="34" charset="0"/>
              <a:cs typeface="Arial" panose="020B0604020202020204" pitchFamily="34" charset="0"/>
            </a:endParaRPr>
          </a:p>
          <a:p>
            <a:pPr algn="l"/>
            <a:endParaRPr lang="en-US" dirty="0">
              <a:solidFill>
                <a:srgbClr val="151515"/>
              </a:solidFill>
              <a:latin typeface="freight-text-pro"/>
            </a:endParaRPr>
          </a:p>
          <a:p>
            <a:pPr algn="l"/>
            <a:endParaRPr lang="en-US" b="0" i="0" dirty="0">
              <a:solidFill>
                <a:srgbClr val="151515"/>
              </a:solidFill>
              <a:effectLst/>
              <a:latin typeface="freight-text-pro"/>
            </a:endParaRPr>
          </a:p>
          <a:p>
            <a:endParaRPr lang="en-US" dirty="0"/>
          </a:p>
        </p:txBody>
      </p:sp>
    </p:spTree>
    <p:extLst>
      <p:ext uri="{BB962C8B-B14F-4D97-AF65-F5344CB8AC3E}">
        <p14:creationId xmlns:p14="http://schemas.microsoft.com/office/powerpoint/2010/main" val="315181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F6DFA7-19F0-EF91-36AC-EA17E8091913}"/>
              </a:ext>
            </a:extLst>
          </p:cNvPr>
          <p:cNvSpPr txBox="1"/>
          <p:nvPr/>
        </p:nvSpPr>
        <p:spPr>
          <a:xfrm>
            <a:off x="3997842" y="3022454"/>
            <a:ext cx="5358809" cy="369332"/>
          </a:xfrm>
          <a:prstGeom prst="rect">
            <a:avLst/>
          </a:prstGeom>
          <a:noFill/>
        </p:spPr>
        <p:txBody>
          <a:bodyPr wrap="square" rtlCol="0">
            <a:spAutoFit/>
          </a:bodyPr>
          <a:lstStyle/>
          <a:p>
            <a:endParaRPr lang="en-US" dirty="0"/>
          </a:p>
        </p:txBody>
      </p:sp>
      <p:sp>
        <p:nvSpPr>
          <p:cNvPr id="5" name="Rectangle 3">
            <a:extLst>
              <a:ext uri="{FF2B5EF4-FFF2-40B4-BE49-F238E27FC236}">
                <a16:creationId xmlns:a16="http://schemas.microsoft.com/office/drawing/2014/main" id="{ADD25556-B3E1-14B7-AF0F-77D33E2C1BE6}"/>
              </a:ext>
            </a:extLst>
          </p:cNvPr>
          <p:cNvSpPr>
            <a:spLocks noChangeArrowheads="1"/>
          </p:cNvSpPr>
          <p:nvPr/>
        </p:nvSpPr>
        <p:spPr bwMode="auto">
          <a:xfrm>
            <a:off x="1239252" y="321243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a:t>
            </a:r>
            <a:r>
              <a:rPr kumimoji="0" lang="en-US" altLang="en-US" sz="18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2"/>
              </a:rPr>
              <a:t>drive.google.com</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/file/d/</a:t>
            </a:r>
            <a:r>
              <a:rPr kumimoji="0" lang="en-US" altLang="en-US" sz="18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2"/>
              </a:rPr>
              <a:t>1votuwn1mfLtTG5T7XlcOYWyUwQ7xSqvt</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a:t>
            </a:r>
            <a:r>
              <a:rPr kumimoji="0" lang="en-US" altLang="en-US" sz="18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2"/>
              </a:rPr>
              <a:t>view?usp</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a:t>
            </a:r>
            <a:r>
              <a:rPr kumimoji="0" lang="en-US" altLang="en-US" sz="18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2"/>
              </a:rPr>
              <a:t>drive_link</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C42FADF-B237-1034-46AA-C3BAFD543DCC}"/>
              </a:ext>
            </a:extLst>
          </p:cNvPr>
          <p:cNvSpPr txBox="1"/>
          <p:nvPr/>
        </p:nvSpPr>
        <p:spPr>
          <a:xfrm rot="10800000" flipV="1">
            <a:off x="2078355" y="1059418"/>
            <a:ext cx="8035290" cy="923330"/>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rPr>
              <a:t>“This book, this agenda, the entire Project 2025, “is a plan to unite the conservative movement and the American people against elite rule and woke culture warriors.” re a sort of shorthand for a Christian nationalist agenda</a:t>
            </a:r>
            <a:endParaRPr lang="en-US" dirty="0"/>
          </a:p>
        </p:txBody>
      </p:sp>
    </p:spTree>
    <p:extLst>
      <p:ext uri="{BB962C8B-B14F-4D97-AF65-F5344CB8AC3E}">
        <p14:creationId xmlns:p14="http://schemas.microsoft.com/office/powerpoint/2010/main" val="4138500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4A086-ACA4-47AB-7689-583A2181174A}"/>
              </a:ext>
            </a:extLst>
          </p:cNvPr>
          <p:cNvSpPr txBox="1"/>
          <p:nvPr/>
        </p:nvSpPr>
        <p:spPr>
          <a:xfrm>
            <a:off x="422910" y="679371"/>
            <a:ext cx="11418570" cy="5262979"/>
          </a:xfrm>
          <a:prstGeom prst="rect">
            <a:avLst/>
          </a:prstGeom>
          <a:noFill/>
        </p:spPr>
        <p:txBody>
          <a:bodyPr wrap="square">
            <a:spAutoFit/>
          </a:bodyPr>
          <a:lstStyle/>
          <a:p>
            <a:pPr algn="l"/>
            <a:r>
              <a:rPr lang="en-US" sz="2400" b="1" i="0" dirty="0">
                <a:effectLst/>
                <a:latin typeface="Arial" panose="020B0604020202020204" pitchFamily="34" charset="0"/>
                <a:cs typeface="Arial" panose="020B0604020202020204" pitchFamily="34" charset="0"/>
              </a:rPr>
              <a:t>Project </a:t>
            </a:r>
            <a:r>
              <a:rPr lang="en-US" sz="2400" b="1" i="0" dirty="0" err="1">
                <a:effectLst/>
                <a:latin typeface="Arial" panose="020B0604020202020204" pitchFamily="34" charset="0"/>
                <a:cs typeface="Arial" panose="020B0604020202020204" pitchFamily="34" charset="0"/>
              </a:rPr>
              <a:t>2025’s</a:t>
            </a:r>
            <a:r>
              <a:rPr lang="en-US" sz="2400" b="1" i="0" dirty="0">
                <a:effectLst/>
                <a:latin typeface="Arial" panose="020B0604020202020204" pitchFamily="34" charset="0"/>
                <a:cs typeface="Arial" panose="020B0604020202020204" pitchFamily="34" charset="0"/>
              </a:rPr>
              <a:t> immediate tax reform is a $3,000 tax increase for the typical family of four</a:t>
            </a:r>
          </a:p>
          <a:p>
            <a:pPr algn="l"/>
            <a:endParaRPr lang="en-US" sz="2400" b="1" i="0" dirty="0">
              <a:effectLst/>
              <a:latin typeface="Arial" panose="020B0604020202020204" pitchFamily="34" charset="0"/>
              <a:cs typeface="Arial" panose="020B0604020202020204" pitchFamily="34" charset="0"/>
            </a:endParaRPr>
          </a:p>
          <a:p>
            <a:pPr algn="l"/>
            <a:r>
              <a:rPr lang="en-US" sz="2400" b="0" i="0" dirty="0">
                <a:effectLst/>
                <a:latin typeface="Arial" panose="020B0604020202020204" pitchFamily="34" charset="0"/>
                <a:cs typeface="Arial" panose="020B0604020202020204" pitchFamily="34" charset="0"/>
              </a:rPr>
              <a:t>The centerpiece of Project </a:t>
            </a:r>
            <a:r>
              <a:rPr lang="en-US" sz="2400" b="0" i="0" dirty="0" err="1">
                <a:effectLst/>
                <a:latin typeface="Arial" panose="020B0604020202020204" pitchFamily="34" charset="0"/>
                <a:cs typeface="Arial" panose="020B0604020202020204" pitchFamily="34" charset="0"/>
              </a:rPr>
              <a:t>2025’s</a:t>
            </a:r>
            <a:r>
              <a:rPr lang="en-US" sz="2400" b="0" i="0" dirty="0">
                <a:effectLst/>
                <a:latin typeface="Arial" panose="020B0604020202020204" pitchFamily="34" charset="0"/>
                <a:cs typeface="Arial" panose="020B0604020202020204" pitchFamily="34" charset="0"/>
              </a:rPr>
              <a:t> “intermediate tax reform” plan consolidates seven individual income tax brackets, ranging from 10 to 37 percent, to just two brackets: 15 percent and 30 percent.</a:t>
            </a:r>
          </a:p>
          <a:p>
            <a:pPr algn="l"/>
            <a:endParaRPr lang="en-US" sz="2400" b="0" i="0" dirty="0">
              <a:effectLst/>
              <a:latin typeface="Arial" panose="020B0604020202020204" pitchFamily="34" charset="0"/>
              <a:cs typeface="Arial" panose="020B0604020202020204" pitchFamily="34" charset="0"/>
            </a:endParaRPr>
          </a:p>
          <a:p>
            <a:pPr algn="l"/>
            <a:r>
              <a:rPr lang="en-US" sz="2400" b="0" i="0" dirty="0">
                <a:effectLst/>
                <a:latin typeface="Arial" panose="020B0604020202020204" pitchFamily="34" charset="0"/>
                <a:cs typeface="Arial" panose="020B0604020202020204" pitchFamily="34" charset="0"/>
              </a:rPr>
              <a:t>Project 2025 says this is a way to “to simplify the tax code,” but the number of tax brackets is already </a:t>
            </a:r>
            <a:r>
              <a:rPr lang="en-US" sz="24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one of the simplest parts of the tax code</a:t>
            </a:r>
            <a:r>
              <a:rPr lang="en-US" sz="2400" b="0" i="0" dirty="0">
                <a:effectLst/>
                <a:latin typeface="Arial" panose="020B0604020202020204" pitchFamily="34" charset="0"/>
                <a:cs typeface="Arial" panose="020B0604020202020204" pitchFamily="34" charset="0"/>
              </a:rPr>
              <a:t>, especially since tax-filing software instantly calculates how much tax families owe for income in each bracket. </a:t>
            </a:r>
          </a:p>
          <a:p>
            <a:pPr algn="l"/>
            <a:endParaRPr lang="en-US" sz="2400" dirty="0">
              <a:latin typeface="Arial" panose="020B0604020202020204" pitchFamily="34" charset="0"/>
              <a:cs typeface="Arial" panose="020B0604020202020204" pitchFamily="34" charset="0"/>
            </a:endParaRPr>
          </a:p>
          <a:p>
            <a:pPr algn="l"/>
            <a:r>
              <a:rPr lang="en-US" sz="2400" b="0" i="0" dirty="0">
                <a:effectLst/>
                <a:latin typeface="Arial" panose="020B0604020202020204" pitchFamily="34" charset="0"/>
                <a:cs typeface="Arial" panose="020B0604020202020204" pitchFamily="34" charset="0"/>
              </a:rPr>
              <a:t>Moreover, </a:t>
            </a:r>
            <a:r>
              <a:rPr lang="en-US" sz="2400"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70 percent of tax filers</a:t>
            </a:r>
            <a:r>
              <a:rPr lang="en-US" sz="2400" b="0" i="0" dirty="0">
                <a:effectLst/>
                <a:latin typeface="Arial" panose="020B0604020202020204" pitchFamily="34" charset="0"/>
                <a:cs typeface="Arial" panose="020B0604020202020204" pitchFamily="34" charset="0"/>
              </a:rPr>
              <a:t> only have enough income to be in the first two brackets, so they effectively are already in a two-bracket system</a:t>
            </a:r>
            <a:r>
              <a:rPr lang="en-US" sz="2000" b="0" i="0" dirty="0">
                <a:effectLst/>
                <a:latin typeface="freight-text-pro"/>
              </a:rPr>
              <a:t>.</a:t>
            </a:r>
          </a:p>
        </p:txBody>
      </p:sp>
    </p:spTree>
    <p:extLst>
      <p:ext uri="{BB962C8B-B14F-4D97-AF65-F5344CB8AC3E}">
        <p14:creationId xmlns:p14="http://schemas.microsoft.com/office/powerpoint/2010/main" val="2158053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05A05-06B0-3862-4B49-26C237946218}"/>
              </a:ext>
            </a:extLst>
          </p:cNvPr>
          <p:cNvSpPr txBox="1"/>
          <p:nvPr/>
        </p:nvSpPr>
        <p:spPr>
          <a:xfrm>
            <a:off x="171450" y="319058"/>
            <a:ext cx="12020550" cy="7140416"/>
          </a:xfrm>
          <a:prstGeom prst="rect">
            <a:avLst/>
          </a:prstGeom>
          <a:noFill/>
        </p:spPr>
        <p:txBody>
          <a:bodyPr wrap="square">
            <a:spAutoFit/>
          </a:bodyPr>
          <a:lstStyle/>
          <a:p>
            <a:pPr algn="l"/>
            <a:r>
              <a:rPr lang="en-US" sz="2000" b="1" i="0" dirty="0">
                <a:effectLst/>
                <a:latin typeface="Arial" panose="020B0604020202020204" pitchFamily="34" charset="0"/>
                <a:cs typeface="Arial" panose="020B0604020202020204" pitchFamily="34" charset="0"/>
              </a:rPr>
              <a:t>PROJECT </a:t>
            </a:r>
            <a:r>
              <a:rPr lang="en-US" sz="2000" b="1" i="0" dirty="0" err="1">
                <a:effectLst/>
                <a:latin typeface="Arial" panose="020B0604020202020204" pitchFamily="34" charset="0"/>
                <a:cs typeface="Arial" panose="020B0604020202020204" pitchFamily="34" charset="0"/>
              </a:rPr>
              <a:t>2025’S</a:t>
            </a:r>
            <a:r>
              <a:rPr lang="en-US" sz="2000" b="1" i="0" dirty="0">
                <a:effectLst/>
                <a:latin typeface="Arial" panose="020B0604020202020204" pitchFamily="34" charset="0"/>
                <a:cs typeface="Arial" panose="020B0604020202020204" pitchFamily="34" charset="0"/>
              </a:rPr>
              <a:t> IMMEDIATE TAX PLAN IS A LARGE CORPORATE TAX CUT</a:t>
            </a:r>
          </a:p>
          <a:p>
            <a:pPr algn="l"/>
            <a:endParaRPr lang="en-US" sz="2000" b="1" i="0" dirty="0">
              <a:effectLst/>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Project 2025 does not stop at cutting taxes for wealthy individuals; it also proposes an array of tax cuts for corporations. This starts by doubling down on the staggering 14 percentage-point cut in the corporate tax rate that the majority of congressional Republicans </a:t>
            </a:r>
            <a:r>
              <a:rPr lang="en-US" sz="20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enacted in 2017</a:t>
            </a:r>
            <a:r>
              <a:rPr lang="en-US" sz="2000" b="0" i="0" dirty="0">
                <a:effectLst/>
                <a:latin typeface="Arial" panose="020B0604020202020204" pitchFamily="34" charset="0"/>
                <a:cs typeface="Arial" panose="020B0604020202020204" pitchFamily="34" charset="0"/>
              </a:rPr>
              <a:t> by further cutting the rate from 21 percent to 18 percent. This would amount to a $24 billion tax cut for the Fortune 100, the 100 largest companies in America, based on CAP analysis of their latest financial statements. </a:t>
            </a:r>
          </a:p>
          <a:p>
            <a:pPr algn="l"/>
            <a:endParaRPr lang="en-US"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This includes:</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 $1.3 billion tax cut to the five largest U.S. oil companies: Exxon Mobil, Chevron, Marathon Petroleum/ConocoPhillips, Phillips 66, and Valero Energy</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 $1.6 billion tax cut to the five largest drug makers: Johnson &amp; Johnson, Merck, Pfizer, AbbVie, and Bristol Myers Squibb</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 $2.1 billion tax cut to the five largest Wall Street banks: JPMorgan Chase, Bank of America, Citigroup, Wells Fargo, and Goldman Sachs</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 $800 million tax cut to the five largest grocery companies: Kroger, Costco, Albertsons, Target, and Walmart</a:t>
            </a:r>
          </a:p>
          <a:p>
            <a:pPr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Project 2025 would further cut taxes for corporations by repealing the Inflation Reduction Act’s tax increases for corporations, including a 15 percent minimum corporate tax rate for the largest corporations and an excise tax on stock buyback.</a:t>
            </a:r>
          </a:p>
          <a:p>
            <a:pPr algn="l"/>
            <a:endParaRPr lang="en-US" sz="2000" dirty="0">
              <a:solidFill>
                <a:srgbClr val="151515"/>
              </a:solidFill>
              <a:latin typeface="Arial" panose="020B0604020202020204" pitchFamily="34" charset="0"/>
              <a:cs typeface="Arial" panose="020B0604020202020204" pitchFamily="34" charset="0"/>
            </a:endParaRPr>
          </a:p>
          <a:p>
            <a:pPr algn="l"/>
            <a:endParaRPr lang="en-US" b="0" i="0" dirty="0">
              <a:solidFill>
                <a:srgbClr val="151515"/>
              </a:solidFill>
              <a:effectLst/>
              <a:latin typeface="freight-text-pro"/>
            </a:endParaRPr>
          </a:p>
        </p:txBody>
      </p:sp>
    </p:spTree>
    <p:extLst>
      <p:ext uri="{BB962C8B-B14F-4D97-AF65-F5344CB8AC3E}">
        <p14:creationId xmlns:p14="http://schemas.microsoft.com/office/powerpoint/2010/main" val="3707457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5B2E7-891F-5590-98B4-9F0D11A36FE7}"/>
              </a:ext>
            </a:extLst>
          </p:cNvPr>
          <p:cNvSpPr txBox="1"/>
          <p:nvPr/>
        </p:nvSpPr>
        <p:spPr>
          <a:xfrm>
            <a:off x="3166110" y="2754630"/>
            <a:ext cx="5589270" cy="523220"/>
          </a:xfrm>
          <a:prstGeom prst="rect">
            <a:avLst/>
          </a:prstGeom>
          <a:noFill/>
        </p:spPr>
        <p:txBody>
          <a:bodyPr wrap="square" rtlCol="0">
            <a:spAutoFit/>
          </a:bodyPr>
          <a:lstStyle/>
          <a:p>
            <a:r>
              <a:rPr lang="en-US" sz="2800" dirty="0">
                <a:latin typeface="Arial Rounded MT Bold" panose="020F0704030504030204" pitchFamily="34" charset="0"/>
              </a:rPr>
              <a:t>      WORKERS AND UNIONS</a:t>
            </a:r>
          </a:p>
        </p:txBody>
      </p:sp>
    </p:spTree>
    <p:extLst>
      <p:ext uri="{BB962C8B-B14F-4D97-AF65-F5344CB8AC3E}">
        <p14:creationId xmlns:p14="http://schemas.microsoft.com/office/powerpoint/2010/main" val="2287951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88668-6898-0E4B-674E-AFBCEDA85916}"/>
              </a:ext>
            </a:extLst>
          </p:cNvPr>
          <p:cNvSpPr txBox="1"/>
          <p:nvPr/>
        </p:nvSpPr>
        <p:spPr>
          <a:xfrm>
            <a:off x="1014412" y="226189"/>
            <a:ext cx="10792777" cy="6201698"/>
          </a:xfrm>
          <a:prstGeom prst="rect">
            <a:avLst/>
          </a:prstGeom>
          <a:noFill/>
        </p:spPr>
        <p:txBody>
          <a:bodyPr wrap="square">
            <a:spAutoFit/>
          </a:bodyPr>
          <a:lstStyle/>
          <a:p>
            <a:pPr marL="0" marR="0">
              <a:lnSpc>
                <a:spcPct val="107000"/>
              </a:lnSpc>
              <a:spcBef>
                <a:spcPts val="0"/>
              </a:spcBef>
              <a:spcAft>
                <a:spcPts val="1200"/>
              </a:spcAft>
            </a:pPr>
            <a:r>
              <a:rPr lang="en-US" sz="2000" b="0" i="0" dirty="0">
                <a:effectLst/>
                <a:latin typeface="Arial" panose="020B0604020202020204" pitchFamily="34" charset="0"/>
                <a:cs typeface="Arial" panose="020B0604020202020204" pitchFamily="34" charset="0"/>
              </a:rPr>
              <a:t>Project 2025 calls for cutting the U.S. Department of Labor’s (DOL) budget and focusing health and safety inspections on only certain offenders, “as other </a:t>
            </a:r>
            <a:r>
              <a:rPr lang="en-US" sz="20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inspections are often abused</a:t>
            </a:r>
            <a:r>
              <a:rPr lang="en-US" sz="2000" b="0" i="0" dirty="0">
                <a:effectLst/>
                <a:latin typeface="Arial" panose="020B0604020202020204" pitchFamily="34" charset="0"/>
                <a:cs typeface="Arial" panose="020B0604020202020204" pitchFamily="34" charset="0"/>
              </a:rPr>
              <a:t> and usurp state and local government prerogatives.”   Other agencies caught </a:t>
            </a:r>
            <a:r>
              <a:rPr lang="en-US" sz="2000" b="0" i="0" dirty="0" err="1">
                <a:effectLst/>
                <a:latin typeface="Arial" panose="020B0604020202020204" pitchFamily="34" charset="0"/>
                <a:cs typeface="Arial" panose="020B0604020202020204" pitchFamily="34" charset="0"/>
              </a:rPr>
              <a:t>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its crosshairs is the National Labor Relations Board, the Equal Employment Opportunity Commission and the Pension Benefit Guaranty Corporation.</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0" i="0" dirty="0">
                <a:effectLst/>
                <a:latin typeface="Arial" panose="020B0604020202020204" pitchFamily="34" charset="0"/>
                <a:cs typeface="Arial" panose="020B0604020202020204" pitchFamily="34" charset="0"/>
              </a:rPr>
              <a:t>The plan urges Congress and the DOL to </a:t>
            </a:r>
            <a:r>
              <a:rPr lang="en-US" sz="20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exempt</a:t>
            </a:r>
            <a:r>
              <a:rPr lang="en-US" sz="2000" b="0" i="0" dirty="0">
                <a:effectLst/>
                <a:latin typeface="Arial" panose="020B0604020202020204" pitchFamily="34" charset="0"/>
                <a:cs typeface="Arial" panose="020B0604020202020204" pitchFamily="34" charset="0"/>
              </a:rPr>
              <a:t> small-business, first-time, and </a:t>
            </a:r>
            <a:r>
              <a:rPr lang="en-US" sz="2000" b="0" i="0" dirty="0" err="1">
                <a:effectLst/>
                <a:latin typeface="Arial" panose="020B0604020202020204" pitchFamily="34" charset="0"/>
                <a:cs typeface="Arial" panose="020B0604020202020204" pitchFamily="34" charset="0"/>
              </a:rPr>
              <a:t>nonwillful</a:t>
            </a:r>
            <a:r>
              <a:rPr lang="en-US" sz="2000" b="0" i="0" dirty="0">
                <a:effectLst/>
                <a:latin typeface="Arial" panose="020B0604020202020204" pitchFamily="34" charset="0"/>
                <a:cs typeface="Arial" panose="020B0604020202020204" pitchFamily="34" charset="0"/>
              </a:rPr>
              <a:t> violators from being subject to Occupational Safety and Health Administration fines. </a:t>
            </a:r>
          </a:p>
          <a:p>
            <a:endParaRPr lang="en-US" sz="2000" dirty="0">
              <a:latin typeface="Arial" panose="020B0604020202020204" pitchFamily="34" charset="0"/>
              <a:cs typeface="Arial" panose="020B0604020202020204" pitchFamily="34" charset="0"/>
            </a:endParaRPr>
          </a:p>
          <a:p>
            <a:r>
              <a:rPr lang="en-US" sz="2000" b="0" i="0" dirty="0">
                <a:effectLst/>
                <a:latin typeface="Arial" panose="020B0604020202020204" pitchFamily="34" charset="0"/>
                <a:cs typeface="Arial" panose="020B0604020202020204" pitchFamily="34" charset="0"/>
              </a:rPr>
              <a:t>Project 2025 would </a:t>
            </a:r>
            <a:r>
              <a:rPr lang="en-US" sz="2000"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get rid</a:t>
            </a:r>
            <a:r>
              <a:rPr lang="en-US" sz="2000" b="0" i="0" dirty="0">
                <a:effectLst/>
                <a:latin typeface="Arial" panose="020B0604020202020204" pitchFamily="34" charset="0"/>
                <a:cs typeface="Arial" panose="020B0604020202020204" pitchFamily="34" charset="0"/>
              </a:rPr>
              <a:t> of </a:t>
            </a:r>
            <a:r>
              <a:rPr lang="en-US" sz="2000"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public sector unions</a:t>
            </a:r>
            <a:r>
              <a:rPr lang="en-US" sz="2000" b="0" i="0" dirty="0">
                <a:effectLst/>
                <a:latin typeface="Arial" panose="020B0604020202020204" pitchFamily="34" charset="0"/>
                <a:cs typeface="Arial" panose="020B0604020202020204" pitchFamily="34" charset="0"/>
              </a:rPr>
              <a:t> entirely and erode—if not eliminate—</a:t>
            </a:r>
            <a:r>
              <a:rPr lang="en-US" sz="2000"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collective bargaining rights</a:t>
            </a:r>
            <a:r>
              <a:rPr lang="en-US" sz="2000" b="0" i="0" dirty="0">
                <a:effectLst/>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b="0" i="0" dirty="0">
                <a:effectLst/>
                <a:latin typeface="Arial" panose="020B0604020202020204" pitchFamily="34" charset="0"/>
                <a:cs typeface="Arial" panose="020B0604020202020204" pitchFamily="34" charset="0"/>
              </a:rPr>
              <a:t>The plan’s authors also argue that the U.S. Federal Railroad Administration’s Notice of Proposed Rulemaking establishing a minimum two-person rail crew in most circumstances is not actually based on safety considerations and should be changed back to requiring only one person. The big rail companies claim that </a:t>
            </a:r>
            <a:r>
              <a:rPr lang="en-US" sz="2000" b="0" i="0"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giant freight trains</a:t>
            </a:r>
            <a:r>
              <a:rPr lang="en-US" sz="2000" b="0" i="0" dirty="0">
                <a:effectLst/>
                <a:latin typeface="Arial" panose="020B0604020202020204" pitchFamily="34" charset="0"/>
                <a:cs typeface="Arial" panose="020B0604020202020204" pitchFamily="34" charset="0"/>
              </a:rPr>
              <a:t>—some of which can be 3 miles long—can be safely operated by one person, and Project 2025 authors support this position. Single-person freight train crews </a:t>
            </a:r>
            <a:r>
              <a:rPr lang="en-US" sz="2000" b="0" i="0" u="none" strike="noStrike"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risk</a:t>
            </a:r>
            <a:r>
              <a:rPr lang="en-US" sz="2000" b="0" i="0" dirty="0">
                <a:effectLst/>
                <a:latin typeface="Arial" panose="020B0604020202020204" pitchFamily="34" charset="0"/>
                <a:cs typeface="Arial" panose="020B0604020202020204" pitchFamily="34" charset="0"/>
              </a:rPr>
              <a:t> the safety of conductors, engineers, and the communities along rail lines.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557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815B3-E1FD-1F6D-F041-C2240855E125}"/>
              </a:ext>
            </a:extLst>
          </p:cNvPr>
          <p:cNvSpPr txBox="1"/>
          <p:nvPr/>
        </p:nvSpPr>
        <p:spPr>
          <a:xfrm>
            <a:off x="374332" y="210741"/>
            <a:ext cx="11718607" cy="7848302"/>
          </a:xfrm>
          <a:prstGeom prst="rect">
            <a:avLst/>
          </a:prstGeom>
          <a:noFill/>
        </p:spPr>
        <p:txBody>
          <a:bodyPr wrap="square">
            <a:spAutoFit/>
          </a:bodyPr>
          <a:lstStyle/>
          <a:p>
            <a:pPr algn="l"/>
            <a:r>
              <a:rPr lang="en-US" b="1" i="0" dirty="0">
                <a:effectLst/>
                <a:latin typeface="Arial" panose="020B0604020202020204" pitchFamily="34" charset="0"/>
                <a:cs typeface="Arial" panose="020B0604020202020204" pitchFamily="34" charset="0"/>
              </a:rPr>
              <a:t>ENDANGERING WORKPLACE SAFETY AND CHILD LABOR MEASURES:</a:t>
            </a:r>
          </a:p>
          <a:p>
            <a:pPr algn="l"/>
            <a:r>
              <a:rPr lang="en-US" b="0" i="0" dirty="0">
                <a:effectLst/>
                <a:latin typeface="Arial" panose="020B0604020202020204" pitchFamily="34" charset="0"/>
                <a:cs typeface="Arial" panose="020B0604020202020204" pitchFamily="34" charset="0"/>
              </a:rPr>
              <a:t>. It also recommends that the DOL amend its hazard-order regulations to </a:t>
            </a:r>
            <a:r>
              <a:rPr lang="en-US"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allow teenage workers to work “dangerous jobs”</a:t>
            </a:r>
            <a:r>
              <a:rPr lang="en-US" b="0" i="0" dirty="0">
                <a:effectLst/>
                <a:latin typeface="Arial" panose="020B0604020202020204" pitchFamily="34" charset="0"/>
                <a:cs typeface="Arial" panose="020B0604020202020204" pitchFamily="34" charset="0"/>
              </a:rPr>
              <a:t> in “dangerous fields.”</a:t>
            </a:r>
          </a:p>
          <a:p>
            <a:pPr algn="l"/>
            <a:endParaRPr lang="en-US" b="0" i="0" dirty="0">
              <a:effectLst/>
              <a:latin typeface="Arial" panose="020B0604020202020204" pitchFamily="34" charset="0"/>
              <a:cs typeface="Arial" panose="020B0604020202020204" pitchFamily="34" charset="0"/>
            </a:endParaRPr>
          </a:p>
          <a:p>
            <a:pPr algn="l"/>
            <a:r>
              <a:rPr lang="en-US" b="1" i="0" dirty="0">
                <a:effectLst/>
                <a:latin typeface="Arial" panose="020B0604020202020204" pitchFamily="34" charset="0"/>
                <a:cs typeface="Arial" panose="020B0604020202020204" pitchFamily="34" charset="0"/>
              </a:rPr>
              <a:t>UNDERMINING THE RIGHT TO ORGANIZE AND COLLECTIVELY BARGAIN:</a:t>
            </a:r>
          </a:p>
          <a:p>
            <a:pPr algn="l"/>
            <a:r>
              <a:rPr lang="en-US" b="0" i="0" dirty="0">
                <a:effectLst/>
                <a:latin typeface="Arial" panose="020B0604020202020204" pitchFamily="34" charset="0"/>
                <a:cs typeface="Arial" panose="020B0604020202020204" pitchFamily="34" charset="0"/>
              </a:rPr>
              <a:t>Project 2025 </a:t>
            </a:r>
            <a:r>
              <a:rPr lang="en-US"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proposes</a:t>
            </a:r>
            <a:r>
              <a:rPr lang="en-US" b="0" i="0" dirty="0">
                <a:effectLst/>
                <a:latin typeface="Arial" panose="020B0604020202020204" pitchFamily="34" charset="0"/>
                <a:cs typeface="Arial" panose="020B0604020202020204" pitchFamily="34" charset="0"/>
              </a:rPr>
              <a:t> a ban on “card check,” one of the main ways workers can organize a union and bargain collectively for better wages, benefits, and working conditions. The proposal also weakens the National Labor Relations Board’s watchdog role, which would make it harder to form a union and have that union recognized. Furthermore, the plan urges a ban on public-employee unions and allows states to ban unions entirely. According to the AFL-CIO, the </a:t>
            </a:r>
            <a:r>
              <a:rPr lang="en-US"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plan</a:t>
            </a:r>
            <a:r>
              <a:rPr lang="en-US" b="0" i="0" dirty="0">
                <a:effectLst/>
                <a:latin typeface="Arial" panose="020B0604020202020204" pitchFamily="34" charset="0"/>
                <a:cs typeface="Arial" panose="020B0604020202020204" pitchFamily="34" charset="0"/>
              </a:rPr>
              <a:t> also “make[s] it easier for employers to get rid of workers’ unions in the middle of … contracts.” Unions, of course, </a:t>
            </a:r>
            <a:r>
              <a:rPr lang="en-US"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play a critical role</a:t>
            </a:r>
            <a:r>
              <a:rPr lang="en-US" b="0" i="0" dirty="0">
                <a:effectLst/>
                <a:latin typeface="Arial" panose="020B0604020202020204" pitchFamily="34" charset="0"/>
                <a:cs typeface="Arial" panose="020B0604020202020204" pitchFamily="34" charset="0"/>
              </a:rPr>
              <a:t> in helping lift workers’ wages and growing the middle class. Finally, Project 2025 seeks to replace unions’ high-quality training and apprenticeship programs with lower-quality and likely substandard training programs designed to benefit corporations and pad their bottom lines</a:t>
            </a:r>
            <a:endParaRPr lang="en-US" dirty="0">
              <a:solidFill>
                <a:srgbClr val="151515"/>
              </a:solidFill>
              <a:latin typeface="Arial" panose="020B0604020202020204" pitchFamily="34" charset="0"/>
              <a:cs typeface="Arial" panose="020B0604020202020204" pitchFamily="34" charset="0"/>
            </a:endParaRPr>
          </a:p>
          <a:p>
            <a:pPr algn="l"/>
            <a:endParaRPr lang="en-US" b="0" i="0" dirty="0">
              <a:solidFill>
                <a:srgbClr val="151515"/>
              </a:solidFill>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Project 2025 recommends that the National Labor Relations Board eliminate the contract bar rule so that employees can more </a:t>
            </a:r>
            <a:r>
              <a:rPr lang="en-US"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easily decertify their union</a:t>
            </a:r>
            <a:r>
              <a:rPr lang="en-US" b="0" i="0" dirty="0">
                <a:effectLst/>
                <a:latin typeface="Arial" panose="020B0604020202020204" pitchFamily="34" charset="0"/>
                <a:cs typeface="Arial" panose="020B0604020202020204" pitchFamily="34" charset="0"/>
              </a:rPr>
              <a:t> and states that “Congress should discard ‘card check’ as the basis of union recognition and mandate the secret ballot exclusively.”</a:t>
            </a:r>
          </a:p>
          <a:p>
            <a:pPr algn="l"/>
            <a:endParaRPr lang="en-US" b="0" i="0" dirty="0">
              <a:effectLst/>
              <a:latin typeface="Arial" panose="020B0604020202020204" pitchFamily="34" charset="0"/>
              <a:cs typeface="Arial" panose="020B0604020202020204" pitchFamily="34" charset="0"/>
            </a:endParaRPr>
          </a:p>
          <a:p>
            <a:pPr algn="l"/>
            <a:r>
              <a:rPr lang="en-US" sz="1800" b="1" i="0" dirty="0">
                <a:solidFill>
                  <a:srgbClr val="151515"/>
                </a:solidFill>
                <a:effectLst/>
                <a:latin typeface="Arial" panose="020B0604020202020204" pitchFamily="34" charset="0"/>
                <a:cs typeface="Arial" panose="020B0604020202020204" pitchFamily="34" charset="0"/>
              </a:rPr>
              <a:t>MAKING IT EASIER FOR EMPLOYERS TO DISCRIMINATE:</a:t>
            </a:r>
          </a:p>
          <a:p>
            <a:pPr algn="l"/>
            <a:r>
              <a:rPr lang="en-US" sz="1800" b="0" i="0" dirty="0">
                <a:effectLst/>
                <a:latin typeface="Arial" panose="020B0604020202020204" pitchFamily="34" charset="0"/>
                <a:cs typeface="Arial" panose="020B0604020202020204" pitchFamily="34" charset="0"/>
              </a:rPr>
              <a:t>Project 2025 </a:t>
            </a:r>
            <a:r>
              <a:rPr lang="en-US" sz="1800" b="0" i="0"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sabotages</a:t>
            </a:r>
            <a:r>
              <a:rPr lang="en-US" sz="1800" b="0" i="0" dirty="0">
                <a:effectLst/>
                <a:latin typeface="Arial" panose="020B0604020202020204" pitchFamily="34" charset="0"/>
                <a:cs typeface="Arial" panose="020B0604020202020204" pitchFamily="34" charset="0"/>
              </a:rPr>
              <a:t> the Equal Employment Opportunity Commission, making it more difficult to track violations of the Civil Rights Act’s Title VII protections. Doing so would enable employers to more easily discriminate against people based on their identities. People of color, women, those with disabilities, and those who identify as LGBTQI+ would be disproportionately affected.</a:t>
            </a:r>
          </a:p>
          <a:p>
            <a:pPr algn="l"/>
            <a:endParaRPr lang="en-US" b="0" i="0" dirty="0">
              <a:solidFill>
                <a:srgbClr val="151515"/>
              </a:solidFill>
              <a:effectLst/>
              <a:latin typeface="freight-text-pro"/>
            </a:endParaRPr>
          </a:p>
          <a:p>
            <a:pPr algn="l"/>
            <a:endParaRPr lang="en-US" dirty="0">
              <a:solidFill>
                <a:srgbClr val="151515"/>
              </a:solidFill>
              <a:latin typeface="freight-text-pro"/>
            </a:endParaRPr>
          </a:p>
          <a:p>
            <a:pPr algn="l"/>
            <a:endParaRPr lang="en-US" b="0" i="0" dirty="0">
              <a:solidFill>
                <a:srgbClr val="151515"/>
              </a:solidFill>
              <a:effectLst/>
              <a:latin typeface="freight-text-pro"/>
            </a:endParaRPr>
          </a:p>
          <a:p>
            <a:pPr algn="l"/>
            <a:endParaRPr lang="en-US" b="0" i="0" dirty="0">
              <a:solidFill>
                <a:srgbClr val="151515"/>
              </a:solidFill>
              <a:effectLst/>
              <a:latin typeface="freight-text-pro"/>
            </a:endParaRPr>
          </a:p>
        </p:txBody>
      </p:sp>
    </p:spTree>
    <p:extLst>
      <p:ext uri="{BB962C8B-B14F-4D97-AF65-F5344CB8AC3E}">
        <p14:creationId xmlns:p14="http://schemas.microsoft.com/office/powerpoint/2010/main" val="401759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B62FC6-39B3-AD15-B960-931B40C214E5}"/>
              </a:ext>
            </a:extLst>
          </p:cNvPr>
          <p:cNvSpPr txBox="1"/>
          <p:nvPr/>
        </p:nvSpPr>
        <p:spPr>
          <a:xfrm>
            <a:off x="560070" y="340310"/>
            <a:ext cx="9978390" cy="6370975"/>
          </a:xfrm>
          <a:prstGeom prst="rect">
            <a:avLst/>
          </a:prstGeom>
          <a:noFill/>
        </p:spPr>
        <p:txBody>
          <a:bodyPr wrap="square">
            <a:spAutoFit/>
          </a:bodyPr>
          <a:lstStyle/>
          <a:p>
            <a:pPr algn="l"/>
            <a:r>
              <a:rPr lang="en-US" sz="2400" b="1" i="0" dirty="0">
                <a:solidFill>
                  <a:srgbClr val="151515"/>
                </a:solidFill>
                <a:effectLst/>
                <a:latin typeface="Arial" panose="020B0604020202020204" pitchFamily="34" charset="0"/>
                <a:cs typeface="Arial" panose="020B0604020202020204" pitchFamily="34" charset="0"/>
              </a:rPr>
              <a:t>GUTTING RURAL CONNECTIVITY:</a:t>
            </a:r>
          </a:p>
          <a:p>
            <a:pPr algn="l"/>
            <a:endParaRPr lang="en-US" sz="2400" b="1" i="0" dirty="0">
              <a:solidFill>
                <a:srgbClr val="151515"/>
              </a:solidFill>
              <a:effectLst/>
              <a:latin typeface="Arial" panose="020B0604020202020204" pitchFamily="34" charset="0"/>
              <a:cs typeface="Arial" panose="020B0604020202020204" pitchFamily="34" charset="0"/>
            </a:endParaRPr>
          </a:p>
          <a:p>
            <a:pPr algn="l"/>
            <a:r>
              <a:rPr lang="en-US" sz="2400" i="0" dirty="0">
                <a:effectLst/>
                <a:latin typeface="Arial" panose="020B0604020202020204" pitchFamily="34" charset="0"/>
                <a:cs typeface="Arial" panose="020B0604020202020204" pitchFamily="34" charset="0"/>
              </a:rPr>
              <a:t>Project 2025 calls for repealing all unspent funds provided through the Infrastructure Investment and Jobs Act, otherwise known as the bipartisan infrastructure law (</a:t>
            </a:r>
            <a:r>
              <a:rPr lang="en-US" sz="2400" i="0" dirty="0" err="1">
                <a:effectLst/>
                <a:latin typeface="Arial" panose="020B0604020202020204" pitchFamily="34" charset="0"/>
                <a:cs typeface="Arial" panose="020B0604020202020204" pitchFamily="34" charset="0"/>
              </a:rPr>
              <a:t>BIL</a:t>
            </a:r>
            <a:r>
              <a:rPr lang="en-US" sz="2400" i="0" dirty="0">
                <a:effectLst/>
                <a:latin typeface="Arial" panose="020B0604020202020204" pitchFamily="34" charset="0"/>
                <a:cs typeface="Arial" panose="020B0604020202020204" pitchFamily="34" charset="0"/>
              </a:rPr>
              <a:t>). </a:t>
            </a:r>
          </a:p>
          <a:p>
            <a:pPr algn="l"/>
            <a:endParaRPr lang="en-US" sz="2400" dirty="0">
              <a:latin typeface="Arial" panose="020B0604020202020204" pitchFamily="34" charset="0"/>
              <a:cs typeface="Arial" panose="020B0604020202020204" pitchFamily="34" charset="0"/>
            </a:endParaRPr>
          </a:p>
          <a:p>
            <a:pPr algn="l"/>
            <a:r>
              <a:rPr lang="en-US" sz="2400" i="0" dirty="0">
                <a:effectLst/>
                <a:latin typeface="Arial" panose="020B0604020202020204" pitchFamily="34" charset="0"/>
                <a:cs typeface="Arial" panose="020B0604020202020204" pitchFamily="34" charset="0"/>
              </a:rPr>
              <a:t>Rural communities have benefited tremendously from the law, including through upgraded roads, bridges, tunnels, airports, ports, and waterways. </a:t>
            </a:r>
          </a:p>
          <a:p>
            <a:pPr algn="l"/>
            <a:endParaRPr lang="en-US" sz="2400" dirty="0">
              <a:latin typeface="Arial" panose="020B0604020202020204" pitchFamily="34" charset="0"/>
              <a:cs typeface="Arial" panose="020B0604020202020204" pitchFamily="34" charset="0"/>
            </a:endParaRPr>
          </a:p>
          <a:p>
            <a:pPr algn="l"/>
            <a:r>
              <a:rPr lang="en-US" sz="2400" i="0" dirty="0">
                <a:effectLst/>
                <a:latin typeface="Arial" panose="020B0604020202020204" pitchFamily="34" charset="0"/>
                <a:cs typeface="Arial" panose="020B0604020202020204" pitchFamily="34" charset="0"/>
              </a:rPr>
              <a:t>The </a:t>
            </a:r>
            <a:r>
              <a:rPr lang="en-US" sz="2400" i="0" dirty="0" err="1">
                <a:effectLst/>
                <a:latin typeface="Arial" panose="020B0604020202020204" pitchFamily="34" charset="0"/>
                <a:cs typeface="Arial" panose="020B0604020202020204" pitchFamily="34" charset="0"/>
              </a:rPr>
              <a:t>BIL</a:t>
            </a:r>
            <a:r>
              <a:rPr lang="en-US" sz="2400" i="0" dirty="0">
                <a:effectLst/>
                <a:latin typeface="Arial" panose="020B0604020202020204" pitchFamily="34" charset="0"/>
                <a:cs typeface="Arial" panose="020B0604020202020204" pitchFamily="34" charset="0"/>
              </a:rPr>
              <a:t> also provided an unprecedented </a:t>
            </a:r>
            <a:r>
              <a:rPr lang="en-US" sz="240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$65 billion</a:t>
            </a:r>
            <a:r>
              <a:rPr lang="en-US" sz="2400" i="0" dirty="0">
                <a:effectLst/>
                <a:latin typeface="Arial" panose="020B0604020202020204" pitchFamily="34" charset="0"/>
                <a:cs typeface="Arial" panose="020B0604020202020204" pitchFamily="34" charset="0"/>
              </a:rPr>
              <a:t> to deploy broadband in all communities and make internet access more affordable. Prior to the law’s passage, rural communities were nearly </a:t>
            </a:r>
            <a:r>
              <a:rPr lang="en-US" sz="240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15 times more likely</a:t>
            </a:r>
            <a:r>
              <a:rPr lang="en-US" sz="2400" i="0" dirty="0">
                <a:effectLst/>
                <a:latin typeface="Arial" panose="020B0604020202020204" pitchFamily="34" charset="0"/>
                <a:cs typeface="Arial" panose="020B0604020202020204" pitchFamily="34" charset="0"/>
              </a:rPr>
              <a:t> to lack access to reliable broadband than those in urban areas. Repealing the bipartisan infrastructure law’s broadband investments would disproportionately harm people living, working, or going to school in rural America</a:t>
            </a:r>
          </a:p>
        </p:txBody>
      </p:sp>
    </p:spTree>
    <p:extLst>
      <p:ext uri="{BB962C8B-B14F-4D97-AF65-F5344CB8AC3E}">
        <p14:creationId xmlns:p14="http://schemas.microsoft.com/office/powerpoint/2010/main" val="1886135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89DF5-C949-85E2-3ACD-F8C28AD13119}"/>
              </a:ext>
            </a:extLst>
          </p:cNvPr>
          <p:cNvSpPr txBox="1"/>
          <p:nvPr/>
        </p:nvSpPr>
        <p:spPr>
          <a:xfrm>
            <a:off x="525780" y="81084"/>
            <a:ext cx="10835640" cy="7117333"/>
          </a:xfrm>
          <a:prstGeom prst="rect">
            <a:avLst/>
          </a:prstGeom>
          <a:noFill/>
        </p:spPr>
        <p:txBody>
          <a:bodyPr wrap="square">
            <a:spAutoFit/>
          </a:bodyPr>
          <a:lstStyle/>
          <a:p>
            <a:pPr marL="0" marR="0">
              <a:lnSpc>
                <a:spcPct val="115000"/>
              </a:lnSpc>
              <a:spcBef>
                <a:spcPts val="0"/>
              </a:spcBef>
              <a:spcAft>
                <a:spcPts val="0"/>
              </a:spcAft>
            </a:pPr>
            <a:r>
              <a:rPr lang="en-US" sz="2000" b="1" u="sng" dirty="0">
                <a:effectLst/>
                <a:latin typeface="Helvetica Neue"/>
                <a:ea typeface="Helvetica Neue"/>
                <a:cs typeface="Helvetica Neue"/>
              </a:rPr>
              <a:t>IMPACT ON ABILITY TO ORGANIZE AND LABOR RIGHTS:</a:t>
            </a:r>
            <a:r>
              <a:rPr lang="en-US" sz="2000" b="1" dirty="0">
                <a:effectLst/>
                <a:latin typeface="Helvetica Neue"/>
                <a:ea typeface="Helvetica Neue"/>
                <a:cs typeface="Helvetica Neue"/>
              </a:rPr>
              <a:t> </a:t>
            </a:r>
          </a:p>
          <a:p>
            <a:pPr marL="0" marR="0">
              <a:lnSpc>
                <a:spcPct val="115000"/>
              </a:lnSpc>
              <a:spcBef>
                <a:spcPts val="0"/>
              </a:spcBef>
              <a:spcAft>
                <a:spcPts val="0"/>
              </a:spcAft>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Enabling misclassification of employees as independent contractors–eliminating their labor protections altogether (p. 591)</a:t>
            </a: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Allowing management-run fake unions like the one T-Mobile set up when workers there were organizing to form a union with CWA (p. 599)</a:t>
            </a: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Banning majority sign-up as a way for workers to form unions (p. 603)</a:t>
            </a: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Repealing all prevailing wage laws (p. 604)</a:t>
            </a:r>
          </a:p>
          <a:p>
            <a:pPr marL="342900" marR="0" lvl="0" indent="-342900">
              <a:lnSpc>
                <a:spcPct val="115000"/>
              </a:lnSpc>
              <a:spcBef>
                <a:spcPts val="0"/>
              </a:spcBef>
              <a:spcAft>
                <a:spcPts val="0"/>
              </a:spcAft>
              <a:buFont typeface="Arial" panose="020B0604020202020204" pitchFamily="34" charset="0"/>
              <a:buChar char="●"/>
            </a:pPr>
            <a:endParaRPr lang="en-US" dirty="0">
              <a:latin typeface="Helvetica Neue"/>
              <a:ea typeface="Arial" panose="020B0604020202020204" pitchFamily="34" charset="0"/>
            </a:endParaRPr>
          </a:p>
          <a:p>
            <a:r>
              <a:rPr lang="en-US" sz="1800" dirty="0">
                <a:effectLst/>
                <a:latin typeface="Helvetica Neue"/>
                <a:ea typeface="Helvetica Neue"/>
                <a:cs typeface="Helvetica Neue"/>
              </a:rPr>
              <a:t>Rescinding guarantees for mandatory overtime pay when working over 40 hours in a week (p. 592)</a:t>
            </a:r>
          </a:p>
          <a:p>
            <a:endParaRPr lang="en-US" sz="1800" dirty="0">
              <a:effectLst/>
              <a:latin typeface="Helvetica Neue"/>
              <a:ea typeface="Helvetica Neue"/>
              <a:cs typeface="Helvetica Neue"/>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Eliminating merit staffing protections for state employees (p. 605)</a:t>
            </a: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Abolishing public sector unions (p. 82) and removing civil service protections for tens of thousands of federal employees, so that Trump can replace them with ideological allies willing to carry out his personal agenda (p. 80)</a:t>
            </a: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Ending broadband policies that include the first ever labor rights protections on federal broadband funding to create good union jobs (p. 855)</a:t>
            </a:r>
          </a:p>
          <a:p>
            <a:endParaRPr lang="en-US" dirty="0"/>
          </a:p>
        </p:txBody>
      </p:sp>
    </p:spTree>
    <p:extLst>
      <p:ext uri="{BB962C8B-B14F-4D97-AF65-F5344CB8AC3E}">
        <p14:creationId xmlns:p14="http://schemas.microsoft.com/office/powerpoint/2010/main" val="3737908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B7A8B-65E8-2CCC-C00B-D6E42D7DB18F}"/>
              </a:ext>
            </a:extLst>
          </p:cNvPr>
          <p:cNvSpPr txBox="1"/>
          <p:nvPr/>
        </p:nvSpPr>
        <p:spPr>
          <a:xfrm>
            <a:off x="91440" y="360284"/>
            <a:ext cx="11738610" cy="6722353"/>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Helvetica Neue"/>
                <a:ea typeface="Helvetica Neue"/>
                <a:cs typeface="Helvetica Neue"/>
              </a:rPr>
              <a:t>OTHER THREATS TO WORKERS:</a:t>
            </a:r>
          </a:p>
          <a:p>
            <a:pPr marL="0" marR="0">
              <a:lnSpc>
                <a:spcPct val="115000"/>
              </a:lnSpc>
              <a:spcBef>
                <a:spcPts val="0"/>
              </a:spcBef>
              <a:spcAft>
                <a:spcPts val="0"/>
              </a:spcAft>
            </a:pPr>
            <a:endParaRPr lang="en-US" sz="24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Cutting Trade Adjustment Assistance, a program available to workers whose jobs are shipped overseas (p. 806)</a:t>
            </a:r>
          </a:p>
          <a:p>
            <a:pPr marL="342900" marR="0" lvl="0" indent="-342900">
              <a:lnSpc>
                <a:spcPct val="115000"/>
              </a:lnSpc>
              <a:spcBef>
                <a:spcPts val="0"/>
              </a:spcBef>
              <a:spcAft>
                <a:spcPts val="0"/>
              </a:spcAft>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Encourages termination of struggling pension plans (p. 643)</a:t>
            </a:r>
          </a:p>
          <a:p>
            <a:pPr marL="342900" marR="0" lvl="0" indent="-342900">
              <a:lnSpc>
                <a:spcPct val="115000"/>
              </a:lnSpc>
              <a:spcBef>
                <a:spcPts val="0"/>
              </a:spcBef>
              <a:spcAft>
                <a:spcPts val="0"/>
              </a:spcAft>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Allowing teenage workers access to work in dangerous occupations, including mines and meatpacking plants (p. 595)</a:t>
            </a:r>
          </a:p>
          <a:p>
            <a:pPr marL="342900" marR="0" lvl="0" indent="-342900">
              <a:lnSpc>
                <a:spcPct val="115000"/>
              </a:lnSpc>
              <a:spcBef>
                <a:spcPts val="0"/>
              </a:spcBef>
              <a:spcAft>
                <a:spcPts val="0"/>
              </a:spcAft>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Making it easier for employers to discriminate based on a worker’s race, gender, gender identity and sexual orientation (p. 583 and p. 584)</a:t>
            </a:r>
          </a:p>
          <a:p>
            <a:pPr marL="342900" marR="0" lvl="0" indent="-342900">
              <a:lnSpc>
                <a:spcPct val="115000"/>
              </a:lnSpc>
              <a:spcBef>
                <a:spcPts val="0"/>
              </a:spcBef>
              <a:spcAft>
                <a:spcPts val="0"/>
              </a:spcAft>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Helvetica Neue"/>
                <a:ea typeface="Helvetica Neue"/>
                <a:cs typeface="Helvetica Neue"/>
              </a:rPr>
              <a:t>Making it easier for airlines based in tax havens or countries without labor protections to secure licenses to operate in the U.S. market (p. 631)</a:t>
            </a:r>
          </a:p>
          <a:p>
            <a:pPr marL="342900" marR="0" lvl="0" indent="-342900">
              <a:lnSpc>
                <a:spcPct val="115000"/>
              </a:lnSpc>
              <a:spcBef>
                <a:spcPts val="0"/>
              </a:spcBef>
              <a:spcAft>
                <a:spcPts val="0"/>
              </a:spcAft>
              <a:buFont typeface="Arial" panose="020B0604020202020204" pitchFamily="34" charset="0"/>
              <a:buChar char="●"/>
            </a:pPr>
            <a:endParaRPr lang="en-US" dirty="0">
              <a:latin typeface="Helvetica Neue"/>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Project 2025 demands that federal agencies prohibit the use of any racial classifications or quotas related to the workplace, and also prohibit even the collection of employment statistics based on race/ethnicity. </a:t>
            </a: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1600" u="none" strike="noStrike" dirty="0">
              <a:effectLst/>
              <a:latin typeface="Helvetica Neue"/>
              <a:ea typeface="Arial" panose="020B0604020202020204" pitchFamily="34" charset="0"/>
            </a:endParaRPr>
          </a:p>
        </p:txBody>
      </p:sp>
    </p:spTree>
    <p:extLst>
      <p:ext uri="{BB962C8B-B14F-4D97-AF65-F5344CB8AC3E}">
        <p14:creationId xmlns:p14="http://schemas.microsoft.com/office/powerpoint/2010/main" val="3861033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7" name="Group 86">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8" name="Rectangle 87">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Rectangle 89">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92" name="Rectangle 9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9425D266-C293-136A-E3E3-77A879C13FA6}"/>
              </a:ext>
            </a:extLst>
          </p:cNvPr>
          <p:cNvSpPr txBox="1"/>
          <p:nvPr/>
        </p:nvSpPr>
        <p:spPr>
          <a:xfrm>
            <a:off x="1328414" y="5452895"/>
            <a:ext cx="9435152" cy="789673"/>
          </a:xfrm>
          <a:prstGeom prst="rect">
            <a:avLst/>
          </a:prstGeom>
        </p:spPr>
        <p:txBody>
          <a:bodyPr vert="horz" lIns="228600" tIns="228600" rIns="228600" bIns="0" rtlCol="0" anchor="ctr">
            <a:noAutofit/>
          </a:bodyPr>
          <a:lstStyle/>
          <a:p>
            <a:pPr algn="ctr" defTabSz="914400">
              <a:lnSpc>
                <a:spcPct val="80000"/>
              </a:lnSpc>
              <a:spcBef>
                <a:spcPct val="0"/>
              </a:spcBef>
              <a:spcAft>
                <a:spcPts val="600"/>
              </a:spcAft>
            </a:pPr>
            <a:r>
              <a:rPr lang="en-US" sz="6600" spc="-150" dirty="0">
                <a:solidFill>
                  <a:schemeClr val="bg1"/>
                </a:solidFill>
                <a:latin typeface="+mj-lt"/>
                <a:ea typeface="+mj-ea"/>
                <a:cs typeface="+mj-cs"/>
              </a:rPr>
              <a:t>VETERANS</a:t>
            </a:r>
          </a:p>
        </p:txBody>
      </p:sp>
      <p:sp>
        <p:nvSpPr>
          <p:cNvPr id="115" name="Freeform: Shape 114">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 in uniform blowing a trumpet&#10;&#10;Description automatically generated">
            <a:extLst>
              <a:ext uri="{FF2B5EF4-FFF2-40B4-BE49-F238E27FC236}">
                <a16:creationId xmlns:a16="http://schemas.microsoft.com/office/drawing/2014/main" id="{00AB60E6-9EFF-1B06-35EA-D4867FC06AB6}"/>
              </a:ext>
            </a:extLst>
          </p:cNvPr>
          <p:cNvPicPr>
            <a:picLocks noChangeAspect="1"/>
          </p:cNvPicPr>
          <p:nvPr/>
        </p:nvPicPr>
        <p:blipFill>
          <a:blip r:embed="rId2">
            <a:extLst>
              <a:ext uri="{28A0092B-C50C-407E-A947-70E740481C1C}">
                <a14:useLocalDpi xmlns:a14="http://schemas.microsoft.com/office/drawing/2010/main" val="0"/>
              </a:ext>
            </a:extLst>
          </a:blip>
          <a:srcRect l="54" r="9839"/>
          <a:stretch/>
        </p:blipFill>
        <p:spPr>
          <a:xfrm>
            <a:off x="4794662" y="626940"/>
            <a:ext cx="2611669" cy="3864547"/>
          </a:xfrm>
          <a:prstGeom prst="rect">
            <a:avLst/>
          </a:prstGeom>
        </p:spPr>
      </p:pic>
    </p:spTree>
    <p:extLst>
      <p:ext uri="{BB962C8B-B14F-4D97-AF65-F5344CB8AC3E}">
        <p14:creationId xmlns:p14="http://schemas.microsoft.com/office/powerpoint/2010/main" val="12246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F71C5-E33F-E3FF-C9E0-2E2E772CCA5F}"/>
              </a:ext>
            </a:extLst>
          </p:cNvPr>
          <p:cNvSpPr txBox="1"/>
          <p:nvPr/>
        </p:nvSpPr>
        <p:spPr>
          <a:xfrm>
            <a:off x="3047048" y="118861"/>
            <a:ext cx="6096952" cy="6823471"/>
          </a:xfrm>
          <a:prstGeom prst="rect">
            <a:avLst/>
          </a:prstGeom>
          <a:noFill/>
        </p:spPr>
        <p:txBody>
          <a:bodyPr wrap="square">
            <a:spAutoFit/>
          </a:bodyPr>
          <a:lstStyle/>
          <a:p>
            <a:pPr marL="0" marR="104140" algn="r">
              <a:spcBef>
                <a:spcPts val="1050"/>
              </a:spcBef>
              <a:spcAft>
                <a:spcPts val="0"/>
              </a:spcAft>
            </a:pPr>
            <a:r>
              <a:rPr lang="en-US" sz="3600" b="1" spc="-25" dirty="0">
                <a:solidFill>
                  <a:srgbClr val="939598"/>
                </a:solidFill>
                <a:effectLst/>
                <a:latin typeface="Cambria" panose="02040503050406030204" pitchFamily="18" charset="0"/>
                <a:ea typeface="Cambria" panose="02040503050406030204" pitchFamily="18" charset="0"/>
                <a:cs typeface="Cambria" panose="02040503050406030204" pitchFamily="18" charset="0"/>
              </a:rPr>
              <a:t>20</a:t>
            </a:r>
            <a:endParaRPr lang="en-US" sz="3600" b="1"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3600" b="1" dirty="0">
                <a:effectLst/>
                <a:latin typeface="Cambria" panose="02040503050406030204" pitchFamily="18" charset="0"/>
                <a:ea typeface="Palatino Linotype" panose="02040502050505030304" pitchFamily="18" charset="0"/>
                <a:cs typeface="Palatino Linotype" panose="02040502050505030304" pitchFamily="18" charset="0"/>
              </a:rPr>
              <a:t>  </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2557145" marR="84455" indent="313055">
              <a:lnSpc>
                <a:spcPct val="92000"/>
              </a:lnSpc>
              <a:spcBef>
                <a:spcPts val="0"/>
              </a:spcBef>
              <a:spcAft>
                <a:spcPts val="0"/>
              </a:spcAft>
            </a:pPr>
            <a:r>
              <a:rPr lang="en-US" sz="1800" b="1"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               DEPARTMENT</a:t>
            </a:r>
            <a:r>
              <a:rPr lang="en-US" sz="1800" b="1" spc="-125"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 </a:t>
            </a:r>
            <a:r>
              <a:rPr lang="en-US" sz="1800" b="1"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OF  </a:t>
            </a:r>
          </a:p>
          <a:p>
            <a:pPr marL="2557145" marR="84455" indent="313055">
              <a:lnSpc>
                <a:spcPct val="92000"/>
              </a:lnSpc>
              <a:spcBef>
                <a:spcPts val="0"/>
              </a:spcBef>
              <a:spcAft>
                <a:spcPts val="0"/>
              </a:spcAft>
            </a:pPr>
            <a:r>
              <a:rPr lang="en-US" b="1" dirty="0">
                <a:solidFill>
                  <a:srgbClr val="231F20"/>
                </a:solidFill>
                <a:latin typeface="Tahoma" panose="020B0604030504040204" pitchFamily="34" charset="0"/>
                <a:ea typeface="Palatino Linotype" panose="02040502050505030304" pitchFamily="18" charset="0"/>
                <a:cs typeface="Palatino Linotype" panose="02040502050505030304" pitchFamily="18" charset="0"/>
              </a:rPr>
              <a:t>     </a:t>
            </a:r>
            <a:r>
              <a:rPr lang="en-US" sz="1800" b="1"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     VETERANS</a:t>
            </a:r>
            <a:r>
              <a:rPr lang="en-US" sz="1800" b="1" spc="70"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 </a:t>
            </a:r>
            <a:r>
              <a:rPr lang="en-US" sz="1800" b="1" spc="-10"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AFFAIRS</a:t>
            </a:r>
            <a:endParaRPr lang="en-US" sz="12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0" marR="97790" algn="r">
              <a:spcBef>
                <a:spcPts val="195"/>
              </a:spcBef>
              <a:spcAft>
                <a:spcPts val="0"/>
              </a:spcAft>
            </a:pPr>
            <a:r>
              <a:rPr lang="en-US" sz="1600" b="1" dirty="0">
                <a:solidFill>
                  <a:srgbClr val="58595B"/>
                </a:solidFill>
                <a:effectLst/>
                <a:latin typeface="Tahoma" panose="020B0604030504040204" pitchFamily="34" charset="0"/>
                <a:ea typeface="Palatino Linotype" panose="02040502050505030304" pitchFamily="18" charset="0"/>
                <a:cs typeface="Palatino Linotype" panose="02040502050505030304" pitchFamily="18" charset="0"/>
              </a:rPr>
              <a:t>Brooks D. </a:t>
            </a:r>
            <a:r>
              <a:rPr lang="en-US" sz="1600" b="1" spc="-10" dirty="0">
                <a:solidFill>
                  <a:srgbClr val="58595B"/>
                </a:solidFill>
                <a:effectLst/>
                <a:latin typeface="Tahoma" panose="020B0604030504040204" pitchFamily="34" charset="0"/>
                <a:ea typeface="Palatino Linotype" panose="02040502050505030304" pitchFamily="18" charset="0"/>
                <a:cs typeface="Palatino Linotype" panose="02040502050505030304" pitchFamily="18" charset="0"/>
              </a:rPr>
              <a:t>Tucker</a:t>
            </a:r>
            <a:endParaRPr lang="en-US" sz="12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0" marR="0">
              <a:spcBef>
                <a:spcPts val="0"/>
              </a:spcBef>
              <a:spcAft>
                <a:spcPts val="0"/>
              </a:spcAft>
            </a:pPr>
            <a:r>
              <a:rPr lang="en-US" sz="1600" b="1" dirty="0">
                <a:effectLst/>
                <a:latin typeface="Tahoma" panose="020B0604030504040204" pitchFamily="34" charset="0"/>
                <a:ea typeface="Palatino Linotype" panose="02040502050505030304" pitchFamily="18" charset="0"/>
                <a:cs typeface="Palatino Linotype" panose="02040502050505030304" pitchFamily="18" charset="0"/>
              </a:rPr>
              <a:t> </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0" marR="0">
              <a:spcBef>
                <a:spcPts val="1215"/>
              </a:spcBef>
              <a:spcAft>
                <a:spcPts val="0"/>
              </a:spcAft>
            </a:pPr>
            <a:r>
              <a:rPr lang="en-US" sz="1600" b="1" dirty="0">
                <a:effectLst/>
                <a:latin typeface="Tahoma" panose="020B0604030504040204" pitchFamily="34" charset="0"/>
                <a:ea typeface="Palatino Linotype" panose="02040502050505030304" pitchFamily="18" charset="0"/>
                <a:cs typeface="Palatino Linotype" panose="02040502050505030304" pitchFamily="18" charset="0"/>
              </a:rPr>
              <a:t> </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18745" marR="0">
              <a:spcBef>
                <a:spcPts val="0"/>
              </a:spcBef>
              <a:spcAft>
                <a:spcPts val="0"/>
              </a:spcAft>
            </a:pPr>
            <a:r>
              <a:rPr lang="en-US" sz="1050" b="1" spc="-30"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MISSION </a:t>
            </a:r>
            <a:r>
              <a:rPr lang="en-US" sz="1050" b="1" spc="-10"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STATEMENT</a:t>
            </a:r>
            <a:endParaRPr lang="en-US" sz="12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74295" marR="74295" indent="208280" algn="just">
              <a:lnSpc>
                <a:spcPct val="98000"/>
              </a:lnSpc>
              <a:spcBef>
                <a:spcPts val="100"/>
              </a:spcBef>
              <a:spcAft>
                <a:spcPts val="0"/>
              </a:spcAft>
            </a:pP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 Department of Veterans A</a:t>
            </a:r>
            <a:r>
              <a:rPr lang="en-US" sz="1100" spc="-30" dirty="0">
                <a:solidFill>
                  <a:srgbClr val="231F20"/>
                </a:solidFill>
                <a:effectLst/>
                <a:latin typeface="Cambria" panose="02040503050406030204" pitchFamily="18" charset="0"/>
                <a:ea typeface="Palatino Linotype" panose="02040502050505030304" pitchFamily="18" charset="0"/>
                <a:cs typeface="Palatino Linotype" panose="02040502050505030304" pitchFamily="18" charset="0"/>
              </a:rPr>
              <a:t>ff</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airs (VA) is the primary provider of health care,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benefits,</a:t>
            </a:r>
            <a:r>
              <a:rPr lang="en-US" sz="1100" spc="-7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memorial</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a:t>
            </a:r>
            <a:r>
              <a:rPr lang="en-US" sz="1100" dirty="0">
                <a:solidFill>
                  <a:srgbClr val="231F20"/>
                </a:solidFill>
                <a:effectLst/>
                <a:latin typeface="Cambria" panose="02040503050406030204" pitchFamily="18" charset="0"/>
                <a:ea typeface="Palatino Linotype" panose="02040502050505030304" pitchFamily="18" charset="0"/>
                <a:cs typeface="Palatino Linotype" panose="02040502050505030304" pitchFamily="18" charset="0"/>
              </a:rPr>
              <a:t>ff</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airs</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for</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America’s</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veterans</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their</a:t>
            </a:r>
            <a:r>
              <a:rPr lang="en-US" sz="1100" spc="-7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families.</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has</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noble</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responsibility</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render</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exceptional</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timely</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support</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services with</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respect,</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compassion,</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competence.</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is</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at</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forefront</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every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process</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interaction.</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must</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continually</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strive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recognized</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as</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“best</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class,”</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a:t>
            </a:r>
            <a:r>
              <a:rPr lang="en-US" sz="1100" dirty="0" err="1">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centric”</a:t>
            </a:r>
            <a:r>
              <a:rPr lang="en-US" sz="700" dirty="0" err="1">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1</a:t>
            </a:r>
            <a:r>
              <a:rPr lang="en-US" sz="700" spc="7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system</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with</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organizational</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ethos</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inspired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by</a:t>
            </a:r>
            <a:r>
              <a:rPr lang="en-US" sz="1100" spc="-5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accountable</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needs</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problems</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veterans,</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not</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subservient</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parochial preferences of a bureaucracy.</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0" marR="0">
              <a:spcBef>
                <a:spcPts val="55"/>
              </a:spcBef>
              <a:spcAft>
                <a:spcPts val="0"/>
              </a:spcAft>
            </a:pPr>
            <a:r>
              <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rPr>
              <a:t> </a:t>
            </a:r>
          </a:p>
          <a:p>
            <a:pPr marL="111760" marR="0">
              <a:spcBef>
                <a:spcPts val="0"/>
              </a:spcBef>
              <a:spcAft>
                <a:spcPts val="0"/>
              </a:spcAft>
            </a:pPr>
            <a:r>
              <a:rPr lang="en-US" sz="1050" b="1" spc="-10" dirty="0">
                <a:solidFill>
                  <a:srgbClr val="231F20"/>
                </a:solidFill>
                <a:effectLst/>
                <a:latin typeface="Tahoma" panose="020B0604030504040204" pitchFamily="34" charset="0"/>
                <a:ea typeface="Palatino Linotype" panose="02040502050505030304" pitchFamily="18" charset="0"/>
                <a:cs typeface="Palatino Linotype" panose="02040502050505030304" pitchFamily="18" charset="0"/>
              </a:rPr>
              <a:t>OVERVIEW</a:t>
            </a:r>
            <a:endParaRPr lang="en-US" sz="12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13030" marR="80645" indent="164465" algn="just">
              <a:lnSpc>
                <a:spcPct val="98000"/>
              </a:lnSpc>
              <a:spcBef>
                <a:spcPts val="105"/>
              </a:spcBef>
              <a:spcAft>
                <a:spcPts val="0"/>
              </a:spcAft>
            </a:pP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At</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end</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Obama</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Administration,</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was</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held</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low</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esteem</a:t>
            </a:r>
            <a:r>
              <a:rPr lang="en-US" sz="1100" spc="-5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both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by the veterans it served and by the employees who served these former warriors.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Eroding</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morale</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caused</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by</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downstream</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a:t>
            </a:r>
            <a:r>
              <a:rPr lang="en-US" sz="1100" dirty="0">
                <a:solidFill>
                  <a:srgbClr val="231F20"/>
                </a:solidFill>
                <a:effectLst/>
                <a:latin typeface="Cambria" panose="02040503050406030204" pitchFamily="18" charset="0"/>
                <a:ea typeface="Palatino Linotype" panose="02040502050505030304" pitchFamily="18" charset="0"/>
                <a:cs typeface="Palatino Linotype" panose="02040502050505030304" pitchFamily="18" charset="0"/>
              </a:rPr>
              <a:t>ff</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ects</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health</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care</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access</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crisis in</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2014</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led</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resignation</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Secretary</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Eric</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Shinseki</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extensive</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oversight investigations by Congress from 2015–2016.</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08585" marR="64135" indent="175260" algn="just">
              <a:lnSpc>
                <a:spcPct val="98000"/>
              </a:lnSpc>
              <a:spcBef>
                <a:spcPts val="0"/>
              </a:spcBef>
              <a:spcAft>
                <a:spcPts val="0"/>
              </a:spcAft>
            </a:pP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By</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2020,</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however,</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had</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become</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one</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most</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respected</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U.S.</a:t>
            </a:r>
            <a:r>
              <a:rPr lang="en-US" sz="1100" spc="-4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2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agencies.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This</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significant</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progress</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was</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due</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part</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leadership</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Secretary</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Robert</a:t>
            </a:r>
            <a:r>
              <a:rPr lang="en-US" sz="1100" spc="-2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Wilkie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(2018–2021)</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his</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team</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political</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appointees</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career</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senior</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executives,</a:t>
            </a:r>
            <a:r>
              <a:rPr lang="en-US" sz="1100" spc="-3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many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them</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veterans,</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who</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led</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a:t>
            </a:r>
            <a:r>
              <a:rPr lang="en-US" sz="1100" spc="-40" dirty="0">
                <a:solidFill>
                  <a:srgbClr val="231F20"/>
                </a:solidFill>
                <a:effectLst/>
                <a:latin typeface="Cambria" panose="02040503050406030204" pitchFamily="18" charset="0"/>
                <a:ea typeface="Palatino Linotype" panose="02040502050505030304" pitchFamily="18" charset="0"/>
                <a:cs typeface="Palatino Linotype" panose="02040502050505030304" pitchFamily="18" charset="0"/>
              </a:rPr>
              <a:t>ff</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ort</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ensure</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that</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VA</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became</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“Veteran-centric”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a:t>
            </a:r>
            <a:r>
              <a:rPr lang="en-US" sz="1100" spc="-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its</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governance</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decisions</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fostered</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more</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positive</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work</a:t>
            </a:r>
            <a:r>
              <a:rPr lang="en-US" sz="1100" spc="-9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environment.</a:t>
            </a:r>
            <a:endParaRPr lang="en-US" sz="11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118110" marR="80010" indent="163830" algn="just">
              <a:lnSpc>
                <a:spcPct val="98000"/>
              </a:lnSpc>
              <a:spcBef>
                <a:spcPts val="0"/>
              </a:spcBef>
              <a:spcAft>
                <a:spcPts val="0"/>
              </a:spcAft>
            </a:pP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This</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mindset</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translated</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into</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department</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that</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was</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better</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attuned</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to</a:t>
            </a:r>
            <a:r>
              <a:rPr lang="en-US" sz="110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4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employees’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veterans’</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needs</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experiences</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in</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the</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daily</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operations</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of</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health</a:t>
            </a:r>
            <a:r>
              <a:rPr lang="en-US" sz="1100" spc="-65"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care,</a:t>
            </a:r>
            <a:r>
              <a:rPr lang="en-US" sz="1100" spc="-6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100" spc="-3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benefits, </a:t>
            </a:r>
            <a:r>
              <a:rPr lang="en-US" sz="12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and</a:t>
            </a:r>
            <a:r>
              <a:rPr lang="en-US" sz="1200" spc="-5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2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memorial</a:t>
            </a:r>
            <a:r>
              <a:rPr lang="en-US" sz="1200" spc="-5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r>
              <a:rPr lang="en-US" sz="12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a:t>
            </a:r>
            <a:r>
              <a:rPr lang="en-US" sz="1200" spc="-10" dirty="0">
                <a:solidFill>
                  <a:srgbClr val="231F20"/>
                </a:solidFill>
                <a:effectLst/>
                <a:latin typeface="Cambria" panose="02040503050406030204" pitchFamily="18" charset="0"/>
                <a:ea typeface="Palatino Linotype" panose="02040502050505030304" pitchFamily="18" charset="0"/>
                <a:cs typeface="Palatino Linotype" panose="02040502050505030304" pitchFamily="18" charset="0"/>
              </a:rPr>
              <a:t>ff</a:t>
            </a:r>
            <a:r>
              <a:rPr lang="en-US" sz="1200" spc="-1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airs.</a:t>
            </a:r>
          </a:p>
          <a:p>
            <a:pPr marL="118110" marR="80010" indent="163830" algn="just">
              <a:lnSpc>
                <a:spcPct val="98000"/>
              </a:lnSpc>
              <a:spcBef>
                <a:spcPts val="0"/>
              </a:spcBef>
              <a:spcAft>
                <a:spcPts val="0"/>
              </a:spcAft>
            </a:pPr>
            <a:endParaRPr lang="en-US" sz="1200" spc="-10" dirty="0">
              <a:solidFill>
                <a:srgbClr val="231F20"/>
              </a:solidFill>
              <a:latin typeface="Palatino Linotype" panose="02040502050505030304" pitchFamily="18" charset="0"/>
              <a:ea typeface="Palatino Linotype" panose="02040502050505030304" pitchFamily="18" charset="0"/>
              <a:cs typeface="Palatino Linotype" panose="02040502050505030304" pitchFamily="18" charset="0"/>
            </a:endParaRPr>
          </a:p>
          <a:p>
            <a:pPr marL="118110" marR="80010" indent="163830" algn="just">
              <a:lnSpc>
                <a:spcPct val="98000"/>
              </a:lnSpc>
              <a:spcBef>
                <a:spcPts val="0"/>
              </a:spcBef>
              <a:spcAft>
                <a:spcPts val="0"/>
              </a:spcAft>
            </a:pPr>
            <a:r>
              <a:rPr lang="en-US" sz="2000" b="1" spc="-10" dirty="0">
                <a:solidFill>
                  <a:srgbClr val="231F20"/>
                </a:solidFill>
                <a:effectLst/>
                <a:latin typeface="Arial" panose="020B0604020202020204" pitchFamily="34" charset="0"/>
                <a:ea typeface="Palatino Linotype" panose="02040502050505030304" pitchFamily="18" charset="0"/>
                <a:cs typeface="Arial" panose="020B0604020202020204" pitchFamily="34" charset="0"/>
              </a:rPr>
              <a:t>                       Pages 641 - 655</a:t>
            </a:r>
          </a:p>
          <a:p>
            <a:pPr marL="118110" marR="80010" indent="163830" algn="just">
              <a:lnSpc>
                <a:spcPct val="98000"/>
              </a:lnSpc>
              <a:spcBef>
                <a:spcPts val="0"/>
              </a:spcBef>
              <a:spcAft>
                <a:spcPts val="0"/>
              </a:spcAft>
            </a:pPr>
            <a:r>
              <a:rPr lang="en-US" sz="1200" spc="-50" dirty="0">
                <a:solidFill>
                  <a:srgbClr val="231F20"/>
                </a:solidFill>
                <a:effectLst/>
                <a:latin typeface="Palatino Linotype" panose="02040502050505030304" pitchFamily="18" charset="0"/>
                <a:ea typeface="Palatino Linotype" panose="02040502050505030304" pitchFamily="18" charset="0"/>
                <a:cs typeface="Palatino Linotype" panose="02040502050505030304" pitchFamily="18" charset="0"/>
              </a:rPr>
              <a:t> </a:t>
            </a:r>
            <a:endParaRPr lang="en-US" dirty="0"/>
          </a:p>
        </p:txBody>
      </p:sp>
    </p:spTree>
    <p:extLst>
      <p:ext uri="{BB962C8B-B14F-4D97-AF65-F5344CB8AC3E}">
        <p14:creationId xmlns:p14="http://schemas.microsoft.com/office/powerpoint/2010/main" val="287488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BBC85-E1A6-F0AC-F082-460D8AFF51C1}"/>
              </a:ext>
            </a:extLst>
          </p:cNvPr>
          <p:cNvSpPr txBox="1"/>
          <p:nvPr/>
        </p:nvSpPr>
        <p:spPr>
          <a:xfrm>
            <a:off x="97155" y="274290"/>
            <a:ext cx="11997689" cy="6309420"/>
          </a:xfrm>
          <a:prstGeom prst="rect">
            <a:avLst/>
          </a:prstGeom>
          <a:solidFill>
            <a:schemeClr val="accent1">
              <a:lumMod val="60000"/>
              <a:lumOff val="40000"/>
            </a:schemeClr>
          </a:solidFill>
        </p:spPr>
        <p:txBody>
          <a:bodyPr wrap="square">
            <a:spAutoFit/>
          </a:bodyPr>
          <a:lstStyle/>
          <a:p>
            <a:endParaRPr lang="en-US" sz="2000" b="1" i="0" dirty="0">
              <a:solidFill>
                <a:srgbClr val="4A4A4A"/>
              </a:solidFill>
              <a:effectLst/>
              <a:latin typeface="Roboto" panose="02000000000000000000" pitchFamily="2" charset="0"/>
            </a:endParaRPr>
          </a:p>
          <a:p>
            <a:r>
              <a:rPr lang="en-US" sz="2000" b="1" i="0" dirty="0">
                <a:solidFill>
                  <a:srgbClr val="4A4A4A"/>
                </a:solidFill>
                <a:effectLst/>
                <a:latin typeface="Arial" panose="020B0604020202020204" pitchFamily="34" charset="0"/>
                <a:cs typeface="Arial" panose="020B0604020202020204" pitchFamily="34" charset="0"/>
              </a:rPr>
              <a:t>25 of the 30 </a:t>
            </a:r>
            <a:r>
              <a:rPr lang="en-US" sz="2000" i="0" dirty="0">
                <a:solidFill>
                  <a:srgbClr val="4A4A4A"/>
                </a:solidFill>
                <a:effectLst/>
                <a:latin typeface="Arial" panose="020B0604020202020204" pitchFamily="34" charset="0"/>
                <a:cs typeface="Arial" panose="020B0604020202020204" pitchFamily="34" charset="0"/>
              </a:rPr>
              <a:t>chapters were authored by former Trump officials, in full or in part. Authors include Trump’s former Cabinet secretaries; top White House officials and senior aides including former Trump appointees to EPA; the Interior Department and the Federal Regulatory Commission. Moreover, the project is vetting extreme Trump loyalists to stack thousands of federal jobs.</a:t>
            </a:r>
            <a:endParaRPr lang="en-US" sz="2000" dirty="0">
              <a:solidFill>
                <a:srgbClr val="4A4A4A"/>
              </a:solidFill>
              <a:latin typeface="Arial" panose="020B0604020202020204" pitchFamily="34" charset="0"/>
              <a:cs typeface="Arial" panose="020B0604020202020204" pitchFamily="34" charset="0"/>
            </a:endParaRPr>
          </a:p>
          <a:p>
            <a:endParaRPr lang="en-US" sz="2000" b="1"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80% </a:t>
            </a:r>
            <a:r>
              <a:rPr lang="en-US" sz="2000" dirty="0">
                <a:solidFill>
                  <a:srgbClr val="4A4A4A"/>
                </a:solidFill>
                <a:latin typeface="Arial" panose="020B0604020202020204" pitchFamily="34" charset="0"/>
                <a:cs typeface="Arial" panose="020B0604020202020204" pitchFamily="34" charset="0"/>
              </a:rPr>
              <a:t>of Project </a:t>
            </a:r>
            <a:r>
              <a:rPr lang="en-US" sz="2000" dirty="0" err="1">
                <a:solidFill>
                  <a:srgbClr val="4A4A4A"/>
                </a:solidFill>
                <a:latin typeface="Arial" panose="020B0604020202020204" pitchFamily="34" charset="0"/>
                <a:cs typeface="Arial" panose="020B0604020202020204" pitchFamily="34" charset="0"/>
              </a:rPr>
              <a:t>2025’s</a:t>
            </a:r>
            <a:r>
              <a:rPr lang="en-US" sz="2000" dirty="0">
                <a:solidFill>
                  <a:srgbClr val="4A4A4A"/>
                </a:solidFill>
                <a:latin typeface="Arial" panose="020B0604020202020204" pitchFamily="34" charset="0"/>
                <a:cs typeface="Arial" panose="020B0604020202020204" pitchFamily="34" charset="0"/>
              </a:rPr>
              <a:t> authors are former Trump administration officials or close advisors and 140 people who worked for former President Trump are involved with Project 2025.</a:t>
            </a:r>
          </a:p>
          <a:p>
            <a:endParaRPr lang="en-US" sz="2000"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$22 million </a:t>
            </a:r>
            <a:r>
              <a:rPr lang="en-US" sz="2000" dirty="0">
                <a:solidFill>
                  <a:srgbClr val="4A4A4A"/>
                </a:solidFill>
                <a:latin typeface="Arial" panose="020B0604020202020204" pitchFamily="34" charset="0"/>
                <a:cs typeface="Arial" panose="020B0604020202020204" pitchFamily="34" charset="0"/>
              </a:rPr>
              <a:t>was spent on this project and funded by groups like (ALEC) American legislative Exchange Council; the Heritage Foundation and groups liked to Koch network. </a:t>
            </a:r>
          </a:p>
          <a:p>
            <a:endParaRPr lang="en-US" sz="2000" b="1"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54 </a:t>
            </a:r>
            <a:r>
              <a:rPr lang="en-US" sz="2000" dirty="0">
                <a:solidFill>
                  <a:srgbClr val="4A4A4A"/>
                </a:solidFill>
                <a:latin typeface="Arial" panose="020B0604020202020204" pitchFamily="34" charset="0"/>
                <a:cs typeface="Arial" panose="020B0604020202020204" pitchFamily="34" charset="0"/>
              </a:rPr>
              <a:t>different institutes or foundations are listed as part of the Advisory Board of Project 2025. </a:t>
            </a:r>
          </a:p>
          <a:p>
            <a:endParaRPr lang="en-US" sz="2000"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300</a:t>
            </a:r>
            <a:r>
              <a:rPr lang="en-US" sz="2000" dirty="0">
                <a:solidFill>
                  <a:srgbClr val="4A4A4A"/>
                </a:solidFill>
                <a:latin typeface="Arial" panose="020B0604020202020204" pitchFamily="34" charset="0"/>
                <a:cs typeface="Arial" panose="020B0604020202020204" pitchFamily="34" charset="0"/>
              </a:rPr>
              <a:t> is the number of times Trump’s name appears in Project 2025.</a:t>
            </a:r>
          </a:p>
          <a:p>
            <a:endParaRPr lang="en-US" sz="2000"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277</a:t>
            </a:r>
            <a:r>
              <a:rPr lang="en-US" sz="2000" dirty="0">
                <a:solidFill>
                  <a:srgbClr val="4A4A4A"/>
                </a:solidFill>
                <a:latin typeface="Arial" panose="020B0604020202020204" pitchFamily="34" charset="0"/>
                <a:cs typeface="Arial" panose="020B0604020202020204" pitchFamily="34" charset="0"/>
              </a:rPr>
              <a:t> contributors</a:t>
            </a:r>
          </a:p>
          <a:p>
            <a:endParaRPr lang="en-US" sz="2000" dirty="0">
              <a:solidFill>
                <a:srgbClr val="4A4A4A"/>
              </a:solidFill>
              <a:latin typeface="Arial" panose="020B0604020202020204" pitchFamily="34" charset="0"/>
              <a:cs typeface="Arial" panose="020B0604020202020204" pitchFamily="34" charset="0"/>
            </a:endParaRPr>
          </a:p>
          <a:p>
            <a:r>
              <a:rPr lang="en-US" sz="2000" b="1" dirty="0">
                <a:solidFill>
                  <a:srgbClr val="4A4A4A"/>
                </a:solidFill>
                <a:latin typeface="Arial" panose="020B0604020202020204" pitchFamily="34" charset="0"/>
                <a:cs typeface="Arial" panose="020B0604020202020204" pitchFamily="34" charset="0"/>
              </a:rPr>
              <a:t>100</a:t>
            </a:r>
            <a:r>
              <a:rPr lang="en-US" sz="2000" dirty="0">
                <a:solidFill>
                  <a:srgbClr val="4A4A4A"/>
                </a:solidFill>
                <a:latin typeface="Arial" panose="020B0604020202020204" pitchFamily="34" charset="0"/>
                <a:cs typeface="Arial" panose="020B0604020202020204" pitchFamily="34" charset="0"/>
              </a:rPr>
              <a:t> conservative organizations involved in putting Project 2025 together</a:t>
            </a:r>
          </a:p>
          <a:p>
            <a:endParaRPr lang="en-US" sz="2400" dirty="0"/>
          </a:p>
        </p:txBody>
      </p:sp>
    </p:spTree>
    <p:extLst>
      <p:ext uri="{BB962C8B-B14F-4D97-AF65-F5344CB8AC3E}">
        <p14:creationId xmlns:p14="http://schemas.microsoft.com/office/powerpoint/2010/main" val="1854238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45722-D31B-4CC6-DB61-7CA5CAC7B18A}"/>
              </a:ext>
            </a:extLst>
          </p:cNvPr>
          <p:cNvSpPr txBox="1"/>
          <p:nvPr/>
        </p:nvSpPr>
        <p:spPr>
          <a:xfrm>
            <a:off x="762952" y="222171"/>
            <a:ext cx="10129837" cy="6801862"/>
          </a:xfrm>
          <a:prstGeom prst="rect">
            <a:avLst/>
          </a:prstGeom>
          <a:noFill/>
        </p:spPr>
        <p:txBody>
          <a:bodyPr wrap="square">
            <a:spAutoFit/>
          </a:bodyPr>
          <a:lstStyle/>
          <a:p>
            <a:r>
              <a:rPr lang="en-US" sz="2800" b="1" i="0" dirty="0">
                <a:effectLst/>
                <a:latin typeface="freight-text-pro"/>
              </a:rPr>
              <a:t>CUT HEALTH COVERAGE FOR VETERANS AND REDUCE QUALITY OF CARE</a:t>
            </a:r>
            <a:endParaRPr lang="en-US" sz="2800" b="1" dirty="0">
              <a:latin typeface="freight-text-pro"/>
            </a:endParaRPr>
          </a:p>
          <a:p>
            <a:pPr algn="l"/>
            <a:r>
              <a:rPr lang="en-US" sz="2400" i="0" dirty="0">
                <a:effectLst/>
                <a:latin typeface="freight-text-pro"/>
              </a:rPr>
              <a:t>The Veterans Health Administration provides health insurance to many veterans, many younger than 65 are enrolled in Medicaid.</a:t>
            </a:r>
          </a:p>
          <a:p>
            <a:pPr algn="l"/>
            <a:endParaRPr lang="en-US" sz="2400" i="0" dirty="0">
              <a:effectLst/>
              <a:latin typeface="freight-text-pro"/>
            </a:endParaRPr>
          </a:p>
          <a:p>
            <a:pPr algn="l"/>
            <a:r>
              <a:rPr lang="en-US" sz="2400" i="0" dirty="0">
                <a:effectLst/>
                <a:latin typeface="freight-text-pro"/>
              </a:rPr>
              <a:t>Roughly </a:t>
            </a:r>
            <a:r>
              <a:rPr lang="en-US" sz="2400" i="0" u="none" strike="noStrike" dirty="0">
                <a:effectLst/>
                <a:latin typeface="freight-text-pro"/>
                <a:hlinkClick r:id="rId2">
                  <a:extLst>
                    <a:ext uri="{A12FA001-AC4F-418D-AE19-62706E023703}">
                      <ahyp:hlinkClr xmlns:ahyp="http://schemas.microsoft.com/office/drawing/2018/hyperlinkcolor" val="tx"/>
                    </a:ext>
                  </a:extLst>
                </a:hlinkClick>
              </a:rPr>
              <a:t>1 in 10</a:t>
            </a:r>
            <a:r>
              <a:rPr lang="en-US" sz="2400" i="0" dirty="0">
                <a:effectLst/>
                <a:latin typeface="freight-text-pro"/>
              </a:rPr>
              <a:t> service members rely on Medicaid for health care coverage, with </a:t>
            </a:r>
            <a:r>
              <a:rPr lang="en-US" sz="2400" i="0" u="none" strike="noStrike" dirty="0">
                <a:effectLst/>
                <a:latin typeface="freight-text-pro"/>
                <a:hlinkClick r:id="rId2">
                  <a:extLst>
                    <a:ext uri="{A12FA001-AC4F-418D-AE19-62706E023703}">
                      <ahyp:hlinkClr xmlns:ahyp="http://schemas.microsoft.com/office/drawing/2018/hyperlinkcolor" val="tx"/>
                    </a:ext>
                  </a:extLst>
                </a:hlinkClick>
              </a:rPr>
              <a:t>2 in 5</a:t>
            </a:r>
            <a:r>
              <a:rPr lang="en-US" sz="2400" i="0" dirty="0">
                <a:effectLst/>
                <a:latin typeface="freight-text-pro"/>
              </a:rPr>
              <a:t> relying on Medicaid exclusively. </a:t>
            </a:r>
          </a:p>
          <a:p>
            <a:pPr algn="l"/>
            <a:endParaRPr lang="en-US" sz="2400" dirty="0">
              <a:latin typeface="freight-text-pro"/>
            </a:endParaRPr>
          </a:p>
          <a:p>
            <a:pPr algn="l"/>
            <a:r>
              <a:rPr lang="en-US" sz="2400" i="0" dirty="0">
                <a:effectLst/>
                <a:latin typeface="freight-text-pro"/>
              </a:rPr>
              <a:t>Project 2025 proposes capping Medicaid payments to states with no regard for their actual spending needs on health and long-term care and giving states the power to deny coverage of particular services, including long-term services and supports such as home- and community-based care.  The proposed funding caps could force states to </a:t>
            </a:r>
            <a:r>
              <a:rPr lang="en-US" sz="2400" i="0" u="none" strike="noStrike" dirty="0">
                <a:effectLst/>
                <a:latin typeface="freight-text-pro"/>
                <a:hlinkClick r:id="rId3">
                  <a:extLst>
                    <a:ext uri="{A12FA001-AC4F-418D-AE19-62706E023703}">
                      <ahyp:hlinkClr xmlns:ahyp="http://schemas.microsoft.com/office/drawing/2018/hyperlinkcolor" val="tx"/>
                    </a:ext>
                  </a:extLst>
                </a:hlinkClick>
              </a:rPr>
              <a:t>restrict eligibility for certain types of services and supports currently provided through Medicaid</a:t>
            </a:r>
            <a:r>
              <a:rPr lang="en-US" sz="2400" i="0" dirty="0">
                <a:effectLst/>
                <a:latin typeface="freight-text-pro"/>
              </a:rPr>
              <a:t>. Alternatively, Medicaid funding caps could force states to deny coverage of particular </a:t>
            </a:r>
            <a:r>
              <a:rPr lang="en-US" sz="2800" i="0" dirty="0">
                <a:effectLst/>
                <a:latin typeface="freight-text-pro"/>
              </a:rPr>
              <a:t>benefits, especially costly services such as long-term care. </a:t>
            </a:r>
          </a:p>
          <a:p>
            <a:pPr algn="l"/>
            <a:endParaRPr lang="en-US" b="1" dirty="0">
              <a:latin typeface="freight-text-pro"/>
            </a:endParaRPr>
          </a:p>
          <a:p>
            <a:pPr algn="l"/>
            <a:endParaRPr lang="en-US" dirty="0"/>
          </a:p>
        </p:txBody>
      </p:sp>
    </p:spTree>
    <p:extLst>
      <p:ext uri="{BB962C8B-B14F-4D97-AF65-F5344CB8AC3E}">
        <p14:creationId xmlns:p14="http://schemas.microsoft.com/office/powerpoint/2010/main" val="3583704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003E4-1296-F7C6-1A29-CDC8075DEF9E}"/>
              </a:ext>
            </a:extLst>
          </p:cNvPr>
          <p:cNvSpPr txBox="1"/>
          <p:nvPr/>
        </p:nvSpPr>
        <p:spPr>
          <a:xfrm>
            <a:off x="712470" y="473631"/>
            <a:ext cx="10767060" cy="7171194"/>
          </a:xfrm>
          <a:prstGeom prst="rect">
            <a:avLst/>
          </a:prstGeom>
          <a:noFill/>
        </p:spPr>
        <p:txBody>
          <a:bodyPr wrap="square">
            <a:spAutoFit/>
          </a:bodyPr>
          <a:lstStyle/>
          <a:p>
            <a:pPr algn="l"/>
            <a:r>
              <a:rPr lang="en-US" sz="2400" b="1" i="0" dirty="0">
                <a:effectLst/>
                <a:latin typeface="Arial" panose="020B0604020202020204" pitchFamily="34" charset="0"/>
                <a:cs typeface="Arial" panose="020B0604020202020204" pitchFamily="34" charset="0"/>
              </a:rPr>
              <a:t>MAKES IT EASIER FOR SCAMMERS TO PREY ON VETERANS</a:t>
            </a:r>
          </a:p>
          <a:p>
            <a:pPr algn="l"/>
            <a:endParaRPr lang="en-US" sz="2400" b="0" i="0" dirty="0">
              <a:effectLst/>
              <a:latin typeface="freight-text-pro"/>
            </a:endParaRPr>
          </a:p>
          <a:p>
            <a:pPr algn="l"/>
            <a:r>
              <a:rPr lang="en-US" sz="2400" b="0" i="0" dirty="0">
                <a:effectLst/>
                <a:latin typeface="freight-text-pro"/>
              </a:rPr>
              <a:t>Project 2025 proposes to abolish the Consumer Financial Protection Bureau (CFPB), which plays a critical role in protecting veterans from financial fraud and scams.</a:t>
            </a:r>
          </a:p>
          <a:p>
            <a:pPr algn="l"/>
            <a:endParaRPr lang="en-US" sz="2400" b="0" i="0" dirty="0">
              <a:effectLst/>
              <a:latin typeface="freight-text-pro"/>
            </a:endParaRPr>
          </a:p>
          <a:p>
            <a:r>
              <a:rPr lang="en-US" sz="2400" b="1" i="0" dirty="0">
                <a:effectLst/>
                <a:latin typeface="freight-text-pro"/>
              </a:rPr>
              <a:t>REDUCE MEDICAL CONDITIONS</a:t>
            </a:r>
          </a:p>
          <a:p>
            <a:endParaRPr lang="en-US" sz="2400" b="1" i="0" dirty="0">
              <a:effectLst/>
              <a:latin typeface="freight-text-pro"/>
            </a:endParaRPr>
          </a:p>
          <a:p>
            <a:r>
              <a:rPr lang="en-US" sz="2400" i="0" dirty="0">
                <a:effectLst/>
                <a:latin typeface="freight-text-pro"/>
              </a:rPr>
              <a:t>Project 2025 proposes making it harder for veterans to obtain disability benefits by reducing the number of medical conditions that service members can claim to qualify for disabled status.</a:t>
            </a:r>
          </a:p>
          <a:p>
            <a:pPr algn="l"/>
            <a:endParaRPr lang="en-US" sz="2800" b="0" dirty="0">
              <a:latin typeface="freight-text-pro"/>
            </a:endParaRPr>
          </a:p>
          <a:p>
            <a:r>
              <a:rPr lang="en-US" sz="2400" b="1" i="0" dirty="0">
                <a:effectLst/>
                <a:latin typeface="freight-text-pro"/>
              </a:rPr>
              <a:t>INCREASE PATIENT VISITS</a:t>
            </a:r>
          </a:p>
          <a:p>
            <a:endParaRPr lang="en-US" sz="2400" b="1" i="0" dirty="0">
              <a:effectLst/>
              <a:latin typeface="freight-text-pro"/>
            </a:endParaRPr>
          </a:p>
          <a:p>
            <a:r>
              <a:rPr lang="en-US" sz="2400" i="0" dirty="0">
                <a:effectLst/>
                <a:latin typeface="freight-text-pro"/>
              </a:rPr>
              <a:t>A separate Project 2025 proposal to force VA hospitals to “increase the number of patients seen each day to equal the number seen by DoD medical facilities” would significantly </a:t>
            </a:r>
            <a:r>
              <a:rPr lang="en-US" sz="2400" i="0" u="none" strike="noStrike" dirty="0">
                <a:effectLst/>
                <a:latin typeface="freight-text-pro"/>
                <a:hlinkClick r:id="rId3">
                  <a:extLst>
                    <a:ext uri="{A12FA001-AC4F-418D-AE19-62706E023703}">
                      <ahyp:hlinkClr xmlns:ahyp="http://schemas.microsoft.com/office/drawing/2018/hyperlinkcolor" val="tx"/>
                    </a:ext>
                  </a:extLst>
                </a:hlinkClick>
              </a:rPr>
              <a:t>undermine the quality of care</a:t>
            </a:r>
            <a:r>
              <a:rPr lang="en-US" sz="2400" i="0" dirty="0">
                <a:effectLst/>
                <a:latin typeface="freight-text-pro"/>
              </a:rPr>
              <a:t>.</a:t>
            </a:r>
          </a:p>
          <a:p>
            <a:pPr algn="l"/>
            <a:endParaRPr lang="en-US" sz="2400" b="0" i="0" dirty="0">
              <a:effectLst/>
              <a:latin typeface="freight-text-pro"/>
            </a:endParaRPr>
          </a:p>
          <a:p>
            <a:pPr algn="l"/>
            <a:endParaRPr lang="en-US" sz="2400" dirty="0">
              <a:latin typeface="freight-text-pro"/>
            </a:endParaRPr>
          </a:p>
          <a:p>
            <a:pPr algn="l"/>
            <a:r>
              <a:rPr lang="en-US" sz="2400" b="0" i="0" dirty="0">
                <a:effectLst/>
                <a:latin typeface="freight-text-pro"/>
              </a:rPr>
              <a:t> </a:t>
            </a:r>
          </a:p>
        </p:txBody>
      </p:sp>
    </p:spTree>
    <p:extLst>
      <p:ext uri="{BB962C8B-B14F-4D97-AF65-F5344CB8AC3E}">
        <p14:creationId xmlns:p14="http://schemas.microsoft.com/office/powerpoint/2010/main" val="3835564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of project plans&#10;&#10;Description automatically generated">
            <a:extLst>
              <a:ext uri="{FF2B5EF4-FFF2-40B4-BE49-F238E27FC236}">
                <a16:creationId xmlns:a16="http://schemas.microsoft.com/office/drawing/2014/main" id="{17CD77C3-41B9-07BA-49D3-B676B2C9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5" y="0"/>
            <a:ext cx="12386930" cy="6858000"/>
          </a:xfrm>
          <a:prstGeom prst="rect">
            <a:avLst/>
          </a:prstGeom>
        </p:spPr>
      </p:pic>
    </p:spTree>
    <p:extLst>
      <p:ext uri="{BB962C8B-B14F-4D97-AF65-F5344CB8AC3E}">
        <p14:creationId xmlns:p14="http://schemas.microsoft.com/office/powerpoint/2010/main" val="536226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84680-BB03-DCB2-5697-2AC78B3D7060}"/>
              </a:ext>
            </a:extLst>
          </p:cNvPr>
          <p:cNvSpPr txBox="1"/>
          <p:nvPr/>
        </p:nvSpPr>
        <p:spPr>
          <a:xfrm>
            <a:off x="327660" y="797510"/>
            <a:ext cx="11864340" cy="5262979"/>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Americans should dread </a:t>
            </a:r>
            <a:r>
              <a:rPr lang="en-US" sz="2400" b="0" i="1" dirty="0">
                <a:effectLst/>
                <a:latin typeface="Arial" panose="020B0604020202020204" pitchFamily="34" charset="0"/>
                <a:cs typeface="Arial" panose="020B0604020202020204" pitchFamily="34" charset="0"/>
              </a:rPr>
              <a:t>any </a:t>
            </a:r>
            <a:r>
              <a:rPr lang="en-US" sz="2400" b="0" i="0" dirty="0">
                <a:effectLst/>
                <a:latin typeface="Arial" panose="020B0604020202020204" pitchFamily="34" charset="0"/>
                <a:cs typeface="Arial" panose="020B0604020202020204" pitchFamily="34" charset="0"/>
              </a:rPr>
              <a:t>demagogic movement — from the left or the right.</a:t>
            </a:r>
          </a:p>
          <a:p>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Indeed, American citizens should remain vigilant against any effort to design political systems, policies, enactments or actions around the cult of personality. I</a:t>
            </a:r>
          </a:p>
          <a:p>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In practical terms, we should reject any attempt to lionize the likes of Joe Biden or Donald Trump, Barack Obama or Ronald Reagan. </a:t>
            </a:r>
          </a:p>
          <a:p>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It’s about the institutions in America; it’s always been about the institutions. America’s system of separate powers, checks and balances, bicameralism, </a:t>
            </a:r>
            <a:r>
              <a:rPr lang="en-US" sz="2400" b="0" i="0" u="sng"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federalism</a:t>
            </a:r>
            <a:r>
              <a:rPr lang="en-US" sz="2400" b="0" i="0" dirty="0">
                <a:effectLst/>
                <a:latin typeface="Arial" panose="020B0604020202020204" pitchFamily="34" charset="0"/>
                <a:cs typeface="Arial" panose="020B0604020202020204" pitchFamily="34" charset="0"/>
              </a:rPr>
              <a:t>, and the like works only if formal political power is distributed — not concentrated — and political branches — not individuals or parties — maintain their institutional integrity.</a:t>
            </a:r>
          </a:p>
          <a:p>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Effective government has always required institutional collaboration.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926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960000" y="1109067"/>
            <a:ext cx="10272000" cy="4518825"/>
          </a:xfrm>
          <a:prstGeom prst="rect">
            <a:avLst/>
          </a:prstGeom>
        </p:spPr>
        <p:txBody>
          <a:bodyPr spcFirstLastPara="1" vert="horz" wrap="square" lIns="121900" tIns="121900" rIns="121900" bIns="121900" rtlCol="0" anchor="t" anchorCtr="0">
            <a:spAutoFit/>
          </a:bodyPr>
          <a:lstStyle/>
          <a:p>
            <a:r>
              <a:rPr lang="en" sz="6533" i="1" dirty="0"/>
              <a:t>“We are writing a battle plan and marshalling our forces”</a:t>
            </a:r>
            <a:br>
              <a:rPr lang="en" sz="6533" i="1" dirty="0"/>
            </a:br>
            <a:br>
              <a:rPr lang="en" sz="6533" i="1" dirty="0"/>
            </a:br>
            <a:br>
              <a:rPr lang="en" sz="6533" i="1" dirty="0"/>
            </a:br>
            <a:endParaRPr sz="6533" i="1" dirty="0"/>
          </a:p>
        </p:txBody>
      </p:sp>
      <p:sp>
        <p:nvSpPr>
          <p:cNvPr id="322" name="Google Shape;322;p33"/>
          <p:cNvSpPr txBox="1"/>
          <p:nvPr/>
        </p:nvSpPr>
        <p:spPr>
          <a:xfrm>
            <a:off x="960000" y="3443910"/>
            <a:ext cx="10488000" cy="1600398"/>
          </a:xfrm>
          <a:prstGeom prst="rect">
            <a:avLst/>
          </a:prstGeom>
          <a:noFill/>
          <a:ln>
            <a:noFill/>
          </a:ln>
        </p:spPr>
        <p:txBody>
          <a:bodyPr spcFirstLastPara="1" wrap="square" lIns="121900" tIns="121900" rIns="121900" bIns="121900" anchor="t" anchorCtr="0">
            <a:spAutoFit/>
          </a:bodyPr>
          <a:lstStyle/>
          <a:p>
            <a:pPr algn="ctr"/>
            <a:r>
              <a:rPr lang="en-US" sz="2800" dirty="0">
                <a:solidFill>
                  <a:schemeClr val="lt1"/>
                </a:solidFill>
                <a:latin typeface="Albert Sans"/>
                <a:ea typeface="Albert Sans"/>
                <a:cs typeface="Albert Sans"/>
                <a:sym typeface="Albert Sans"/>
              </a:rPr>
              <a:t>No area of American life is left untouched.</a:t>
            </a:r>
          </a:p>
          <a:p>
            <a:pPr algn="ctr"/>
            <a:endParaRPr lang="en-US" sz="2000" dirty="0">
              <a:solidFill>
                <a:schemeClr val="lt1"/>
              </a:solidFill>
              <a:latin typeface="Albert Sans"/>
              <a:ea typeface="Albert Sans"/>
              <a:cs typeface="Albert Sans"/>
              <a:sym typeface="Albert Sans"/>
            </a:endParaRPr>
          </a:p>
          <a:p>
            <a:pPr algn="ctr"/>
            <a:endParaRPr lang="en-US" sz="2000" dirty="0">
              <a:solidFill>
                <a:schemeClr val="lt1"/>
              </a:solidFill>
              <a:latin typeface="Albert Sans"/>
              <a:ea typeface="Albert Sans"/>
              <a:cs typeface="Albert Sans"/>
              <a:sym typeface="Albert Sans"/>
            </a:endParaRPr>
          </a:p>
          <a:p>
            <a:pPr algn="ctr"/>
            <a:r>
              <a:rPr kumimoji="0" lang="en-US" altLang="en-US" sz="2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a:t>
            </a:r>
            <a:r>
              <a:rPr kumimoji="0" lang="en-US" altLang="en-US" sz="20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3"/>
              </a:rPr>
              <a:t>youtu.be</a:t>
            </a:r>
            <a:r>
              <a:rPr kumimoji="0" lang="en-US" altLang="en-US" sz="2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a:t>
            </a:r>
            <a:r>
              <a:rPr kumimoji="0" lang="en-US" altLang="en-US" sz="20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3"/>
              </a:rPr>
              <a:t>I1kqPJC4lgo?si</a:t>
            </a:r>
            <a:r>
              <a:rPr kumimoji="0" lang="en-US" altLang="en-US" sz="2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a:t>
            </a:r>
            <a:r>
              <a:rPr kumimoji="0" lang="en-US" altLang="en-US" sz="2000" b="0" i="0" u="none" strike="noStrike" cap="none" normalizeH="0" baseline="0" dirty="0" err="1">
                <a:ln>
                  <a:noFill/>
                </a:ln>
                <a:solidFill>
                  <a:srgbClr val="1155CC"/>
                </a:solidFill>
                <a:effectLst/>
                <a:latin typeface="Arial" panose="020B0604020202020204" pitchFamily="34" charset="0"/>
                <a:cs typeface="Arial" panose="020B0604020202020204" pitchFamily="34" charset="0"/>
                <a:hlinkClick r:id="rId3"/>
              </a:rPr>
              <a:t>PVrKLhSL-lj3Z8Uo</a:t>
            </a:r>
            <a:r>
              <a:rPr kumimoji="0" lang="en-US" altLang="en-US" sz="2000" b="0" i="0" u="none" strike="noStrike" cap="none" normalizeH="0" baseline="0" dirty="0">
                <a:ln>
                  <a:noFill/>
                </a:ln>
                <a:solidFill>
                  <a:schemeClr val="tx1"/>
                </a:solidFill>
                <a:effectLst/>
              </a:rPr>
              <a:t> </a:t>
            </a:r>
            <a:endParaRPr lang="en-US" sz="2000" dirty="0">
              <a:solidFill>
                <a:schemeClr val="lt1"/>
              </a:solidFill>
              <a:latin typeface="Albert Sans"/>
              <a:ea typeface="Albert Sans"/>
              <a:cs typeface="Albert Sans"/>
              <a:sym typeface="Alber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FA8C1C-211C-9D59-8E23-105A3434F384}"/>
              </a:ext>
            </a:extLst>
          </p:cNvPr>
          <p:cNvSpPr txBox="1"/>
          <p:nvPr/>
        </p:nvSpPr>
        <p:spPr>
          <a:xfrm>
            <a:off x="594360" y="289679"/>
            <a:ext cx="11212830" cy="7078861"/>
          </a:xfrm>
          <a:prstGeom prst="rect">
            <a:avLst/>
          </a:prstGeom>
          <a:noFill/>
        </p:spPr>
        <p:txBody>
          <a:bodyPr wrap="square">
            <a:spAutoFit/>
          </a:bodyPr>
          <a:lstStyle/>
          <a:p>
            <a:r>
              <a:rPr lang="en-US" sz="2000" b="1" u="sng" dirty="0">
                <a:solidFill>
                  <a:srgbClr val="000000"/>
                </a:solidFill>
                <a:latin typeface="Arial" panose="020B0604020202020204" pitchFamily="34" charset="0"/>
                <a:cs typeface="Arial" panose="020B0604020202020204" pitchFamily="34" charset="0"/>
              </a:rPr>
              <a:t>WHAT IS THE HERITAGE FOUNDATION? </a:t>
            </a:r>
          </a:p>
          <a:p>
            <a:endParaRPr lang="en-US" sz="2000" b="0" i="0" dirty="0">
              <a:solidFill>
                <a:srgbClr val="000000"/>
              </a:solidFill>
              <a:effectLst/>
              <a:latin typeface="Arial" panose="020B0604020202020204" pitchFamily="34" charset="0"/>
              <a:cs typeface="Arial" panose="020B0604020202020204" pitchFamily="34" charset="0"/>
            </a:endParaRPr>
          </a:p>
          <a:p>
            <a:r>
              <a:rPr lang="en-US" sz="2000" b="0" i="0" dirty="0">
                <a:solidFill>
                  <a:srgbClr val="000000"/>
                </a:solidFill>
                <a:effectLst/>
                <a:latin typeface="Arial" panose="020B0604020202020204" pitchFamily="34" charset="0"/>
                <a:cs typeface="Arial" panose="020B0604020202020204" pitchFamily="34" charset="0"/>
              </a:rPr>
              <a:t>The Heritage Foundation is a non-profit public policy research institute based in Washington, D.C. Founded in 1973, Heritage's mission is to formulate and promote conservative public policies based on the principles of free enterprise, limited government, individual freedom, traditional American values and a strong national defense. With more than 200,000 individual, foundation and corporate supporters, Heritage is the most broadly supported public policy research institute in the country. It has a staff of nearly 200 and an annual budget of $38 million.</a:t>
            </a:r>
          </a:p>
          <a:p>
            <a:endParaRPr lang="en-US" sz="2000" dirty="0">
              <a:solidFill>
                <a:srgbClr val="000000"/>
              </a:solidFill>
              <a:latin typeface="Arial" panose="020B0604020202020204" pitchFamily="34" charset="0"/>
              <a:cs typeface="Arial" panose="020B0604020202020204" pitchFamily="34" charset="0"/>
            </a:endParaRPr>
          </a:p>
          <a:p>
            <a:r>
              <a:rPr lang="en-US" sz="2000" b="1" i="0" u="sng" dirty="0">
                <a:solidFill>
                  <a:srgbClr val="000000"/>
                </a:solidFill>
                <a:effectLst/>
                <a:latin typeface="Arial" panose="020B0604020202020204" pitchFamily="34" charset="0"/>
                <a:cs typeface="Arial" panose="020B0604020202020204" pitchFamily="34" charset="0"/>
              </a:rPr>
              <a:t>HOW ARE THEY FUNDED?</a:t>
            </a:r>
          </a:p>
          <a:p>
            <a:endParaRPr lang="en-US" sz="2000" b="0" i="0" dirty="0">
              <a:solidFill>
                <a:srgbClr val="000000"/>
              </a:solidFill>
              <a:effectLst/>
              <a:latin typeface="Arial" panose="020B0604020202020204" pitchFamily="34" charset="0"/>
              <a:cs typeface="Arial" panose="020B0604020202020204" pitchFamily="34" charset="0"/>
            </a:endParaRPr>
          </a:p>
          <a:p>
            <a:r>
              <a:rPr lang="en-US" sz="2000" i="0" dirty="0">
                <a:effectLst/>
                <a:latin typeface="Arial" panose="020B0604020202020204" pitchFamily="34" charset="0"/>
                <a:cs typeface="Arial" panose="020B0604020202020204" pitchFamily="34" charset="0"/>
              </a:rPr>
              <a:t>Heritage is a tax-exempt 501(c)(3) organization and BBB Wise Giving Alliance-accredited charity funded by donations from private individuals, corporations, and charitable foundations</a:t>
            </a:r>
          </a:p>
          <a:p>
            <a:endParaRPr lang="en-US" sz="2000" u="sng"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WHO RUNS THE FOUNDATION?</a:t>
            </a:r>
          </a:p>
          <a:p>
            <a:endParaRPr lang="en-US" sz="2000" u="sng" dirty="0">
              <a:latin typeface="Arial" panose="020B0604020202020204" pitchFamily="34" charset="0"/>
              <a:cs typeface="Arial" panose="020B0604020202020204" pitchFamily="34" charset="0"/>
            </a:endParaRPr>
          </a:p>
          <a:p>
            <a:r>
              <a:rPr lang="en-US" sz="2000" i="0" dirty="0">
                <a:effectLst/>
                <a:latin typeface="Arial" panose="020B0604020202020204" pitchFamily="34" charset="0"/>
                <a:cs typeface="Arial" panose="020B0604020202020204" pitchFamily="34" charset="0"/>
              </a:rPr>
              <a:t>Kevin David Roberts (born June 24, 1974) is the president of The Heritage Foundation, a conservative political think tank, and its lobbying arm, Heritage Action. Prior to assuming his current role, he was the CEO of another conservative think tank, the Texas Public Policy Foundation</a:t>
            </a:r>
            <a:r>
              <a:rPr lang="en-US" sz="2000" b="0" i="0" dirty="0">
                <a:solidFill>
                  <a:srgbClr val="474747"/>
                </a:solidFill>
                <a:effectLst/>
                <a:latin typeface="Arial" panose="020B0604020202020204" pitchFamily="34" charset="0"/>
                <a:cs typeface="Arial" panose="020B0604020202020204" pitchFamily="34" charset="0"/>
              </a:rPr>
              <a:t>.</a:t>
            </a:r>
          </a:p>
          <a:p>
            <a:endParaRPr lang="en-US" dirty="0">
              <a:solidFill>
                <a:srgbClr val="474747"/>
              </a:solidFill>
              <a:latin typeface="Google Sans"/>
            </a:endParaRPr>
          </a:p>
          <a:p>
            <a:endParaRPr lang="en-US"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299986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0" name="Group 14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51" name="Rectangle 15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2" name="Isosceles Triangle 15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 name="Rectangle 15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155" name="Rectangle 154">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98F4D1F0-5A30-C3F8-150B-AAF3A41ADE56}"/>
              </a:ext>
            </a:extLst>
          </p:cNvPr>
          <p:cNvSpPr txBox="1"/>
          <p:nvPr/>
        </p:nvSpPr>
        <p:spPr>
          <a:xfrm>
            <a:off x="8823417" y="1169827"/>
            <a:ext cx="2929372" cy="2738655"/>
          </a:xfrm>
          <a:prstGeom prst="rect">
            <a:avLst/>
          </a:prstGeom>
        </p:spPr>
        <p:txBody>
          <a:bodyPr vert="horz" lIns="228600" tIns="228600" rIns="228600" bIns="0" rtlCol="0" anchor="b">
            <a:normAutofit/>
          </a:bodyPr>
          <a:lstStyle/>
          <a:p>
            <a:pPr indent="-228600" defTabSz="914400">
              <a:lnSpc>
                <a:spcPct val="80000"/>
              </a:lnSpc>
              <a:spcBef>
                <a:spcPct val="0"/>
              </a:spcBef>
              <a:spcAft>
                <a:spcPts val="600"/>
              </a:spcAft>
              <a:buClr>
                <a:schemeClr val="accent1"/>
              </a:buClr>
              <a:buSzPct val="110000"/>
            </a:pPr>
            <a:r>
              <a:rPr lang="en-US" sz="4000" b="1" spc="-150" dirty="0">
                <a:solidFill>
                  <a:schemeClr val="tx2"/>
                </a:solidFill>
                <a:latin typeface="+mj-lt"/>
                <a:ea typeface="+mj-ea"/>
                <a:cs typeface="+mj-cs"/>
              </a:rPr>
              <a:t>BANKING AND  MONEY</a:t>
            </a:r>
          </a:p>
        </p:txBody>
      </p:sp>
      <p:sp>
        <p:nvSpPr>
          <p:cNvPr id="17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Shape 182">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close-up of several rolls of money&#10;&#10;Description automatically generated">
            <a:extLst>
              <a:ext uri="{FF2B5EF4-FFF2-40B4-BE49-F238E27FC236}">
                <a16:creationId xmlns:a16="http://schemas.microsoft.com/office/drawing/2014/main" id="{E16728DD-3B32-B291-2AB2-C7954C3A16F1}"/>
              </a:ext>
            </a:extLst>
          </p:cNvPr>
          <p:cNvPicPr>
            <a:picLocks noChangeAspect="1"/>
          </p:cNvPicPr>
          <p:nvPr/>
        </p:nvPicPr>
        <p:blipFill>
          <a:blip r:embed="rId3">
            <a:extLst>
              <a:ext uri="{28A0092B-C50C-407E-A947-70E740481C1C}">
                <a14:useLocalDpi xmlns:a14="http://schemas.microsoft.com/office/drawing/2010/main" val="0"/>
              </a:ext>
            </a:extLst>
          </a:blip>
          <a:srcRect l="3332" r="3331" b="-1"/>
          <a:stretch/>
        </p:blipFill>
        <p:spPr>
          <a:xfrm>
            <a:off x="911115" y="346029"/>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71752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9A0088-8FD5-5324-5DF0-C1D0896FB6C8}"/>
              </a:ext>
            </a:extLst>
          </p:cNvPr>
          <p:cNvSpPr txBox="1"/>
          <p:nvPr/>
        </p:nvSpPr>
        <p:spPr>
          <a:xfrm>
            <a:off x="671512" y="0"/>
            <a:ext cx="11044238" cy="7468968"/>
          </a:xfrm>
          <a:prstGeom prst="rect">
            <a:avLst/>
          </a:prstGeom>
          <a:noFill/>
        </p:spPr>
        <p:txBody>
          <a:bodyPr wrap="square">
            <a:spAutoFit/>
          </a:bodyPr>
          <a:lstStyle/>
          <a:p>
            <a:pPr marL="0" marR="0" fontAlgn="t">
              <a:lnSpc>
                <a:spcPct val="107000"/>
              </a:lnSpc>
              <a:spcBef>
                <a:spcPts val="0"/>
              </a:spcBef>
              <a:spcAft>
                <a:spcPts val="0"/>
              </a:spcAft>
            </a:pPr>
            <a:r>
              <a:rPr lang="en-US" sz="3200" b="1" kern="1800" dirty="0">
                <a:solidFill>
                  <a:srgbClr val="000000"/>
                </a:solidFill>
                <a:effectLst/>
                <a:latin typeface="inherit"/>
                <a:ea typeface="Times New Roman" panose="02020603050405020304" pitchFamily="18" charset="0"/>
                <a:cs typeface="Times New Roman" panose="02020603050405020304" pitchFamily="18" charset="0"/>
              </a:rPr>
              <a:t>Project 2025: The Federal Reserve:</a:t>
            </a:r>
          </a:p>
          <a:p>
            <a:pPr marL="0" marR="0" fontAlgn="t">
              <a:lnSpc>
                <a:spcPct val="107000"/>
              </a:lnSpc>
              <a:spcBef>
                <a:spcPts val="0"/>
              </a:spcBef>
              <a:spcAft>
                <a:spcPts val="0"/>
              </a:spcAft>
            </a:pPr>
            <a:endParaRPr lang="en-US" sz="2400" b="1" kern="1800" dirty="0">
              <a:latin typeface="inherit"/>
              <a:ea typeface="Aptos" panose="020B0004020202020204" pitchFamily="34" charset="0"/>
              <a:cs typeface="Times New Roman" panose="02020603050405020304" pitchFamily="18" charset="0"/>
            </a:endParaRPr>
          </a:p>
          <a:p>
            <a:pPr fontAlgn="t">
              <a:lnSpc>
                <a:spcPct val="107000"/>
              </a:lnSpc>
            </a:pPr>
            <a:r>
              <a:rPr lang="en-US" sz="2400" b="1" kern="0" dirty="0">
                <a:effectLst/>
                <a:latin typeface="var(--secondary-font-family)"/>
                <a:ea typeface="Times New Roman" panose="02020603050405020304" pitchFamily="18" charset="0"/>
                <a:cs typeface="Times New Roman" panose="02020603050405020304" pitchFamily="18" charset="0"/>
              </a:rPr>
              <a:t>According to </a:t>
            </a:r>
            <a:r>
              <a:rPr lang="en-US" sz="2400" b="1" u="sng" kern="0" dirty="0">
                <a:effectLst/>
                <a:latin typeface="var(--secondary-font-family)"/>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Project 2025</a:t>
            </a:r>
            <a:r>
              <a:rPr lang="en-US" sz="2400" b="1" kern="0" dirty="0">
                <a:effectLst/>
                <a:latin typeface="var(--secondary-font-family)"/>
                <a:ea typeface="Times New Roman" panose="02020603050405020304" pitchFamily="18" charset="0"/>
                <a:cs typeface="Times New Roman" panose="02020603050405020304" pitchFamily="18" charset="0"/>
              </a:rPr>
              <a:t>, it would be better to simply abolish the Federal Reserve system altogether and return the U.S. economy to some version of the unmanaged financial rawness of the pre-1913 era. The author of this chapter, Trump administration economist Paul Winfree, writes that the Fed should be replaced by a return to a system of so-called “free banking,” where banks are free to issue their own paper currency (banknotes) and would not be subject to any special regulations beyond those applicable to most enterprises.</a:t>
            </a:r>
          </a:p>
          <a:p>
            <a:pPr fontAlgn="t">
              <a:lnSpc>
                <a:spcPct val="107000"/>
              </a:lnSpc>
            </a:pPr>
            <a:endParaRPr lang="en-US" sz="2400" b="1" kern="0" dirty="0">
              <a:latin typeface="var(--secondary-font-family)"/>
              <a:ea typeface="Times New Roman" panose="02020603050405020304" pitchFamily="18" charset="0"/>
              <a:cs typeface="Times New Roman" panose="02020603050405020304" pitchFamily="18" charset="0"/>
            </a:endParaRPr>
          </a:p>
          <a:p>
            <a:pPr fontAlgn="t">
              <a:lnSpc>
                <a:spcPct val="107000"/>
              </a:lnSpc>
            </a:pPr>
            <a:r>
              <a:rPr lang="en-US" sz="2400" b="1" kern="0" dirty="0">
                <a:effectLst/>
                <a:latin typeface="var(--secondary-font-family)"/>
                <a:ea typeface="Times New Roman" panose="02020603050405020304" pitchFamily="18" charset="0"/>
                <a:cs typeface="Times New Roman" panose="02020603050405020304" pitchFamily="18" charset="0"/>
              </a:rPr>
              <a:t>It adopts the debatable view that the Great Depression of 1929 was prolonged by the Federal Reserve’s inept management of the money supply. It observes that there has been an economic downturn roughly every five years and blames that on “the impossibility of fine-tuning the money supply in real-time,” a task the Fed is seen as ill-equipped to address.</a:t>
            </a:r>
          </a:p>
          <a:p>
            <a:pPr fontAlgn="t">
              <a:lnSpc>
                <a:spcPct val="107000"/>
              </a:lnSpc>
            </a:pPr>
            <a:endParaRPr lang="en-US" sz="2400" b="1" kern="0" dirty="0">
              <a:effectLst/>
              <a:latin typeface="var(--secondary-font-family)"/>
              <a:ea typeface="Times New Roman" panose="02020603050405020304" pitchFamily="18" charset="0"/>
              <a:cs typeface="Times New Roman" panose="02020603050405020304" pitchFamily="18" charset="0"/>
            </a:endParaRPr>
          </a:p>
          <a:p>
            <a:pPr fontAlgn="t">
              <a:lnSpc>
                <a:spcPct val="107000"/>
              </a:lnSpc>
            </a:pP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fontAlgn="t">
              <a:lnSpc>
                <a:spcPct val="107000"/>
              </a:lnSpc>
              <a:spcBef>
                <a:spcPts val="0"/>
              </a:spcBef>
              <a:spcAft>
                <a:spcPts val="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083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493BB4-B4E1-1F66-0A5A-18C57ECFD8FC}"/>
              </a:ext>
            </a:extLst>
          </p:cNvPr>
          <p:cNvSpPr txBox="1"/>
          <p:nvPr/>
        </p:nvSpPr>
        <p:spPr>
          <a:xfrm>
            <a:off x="842962" y="578514"/>
            <a:ext cx="10758487" cy="6046848"/>
          </a:xfrm>
          <a:prstGeom prst="rect">
            <a:avLst/>
          </a:prstGeom>
          <a:noFill/>
        </p:spPr>
        <p:txBody>
          <a:bodyPr wrap="square">
            <a:spAutoFit/>
          </a:bodyPr>
          <a:lstStyle/>
          <a:p>
            <a:pPr marL="0" marR="0">
              <a:lnSpc>
                <a:spcPct val="107000"/>
              </a:lnSpc>
              <a:spcBef>
                <a:spcPts val="0"/>
              </a:spcBef>
              <a:spcAft>
                <a:spcPts val="1200"/>
              </a:spcAft>
            </a:pPr>
            <a:r>
              <a:rPr lang="en-US" sz="3200" b="1" kern="0" dirty="0">
                <a:solidFill>
                  <a:srgbClr val="000000"/>
                </a:solidFill>
                <a:effectLst/>
                <a:latin typeface="var(--secondary-font-family)"/>
                <a:ea typeface="Times New Roman" panose="02020603050405020304" pitchFamily="18" charset="0"/>
                <a:cs typeface="Times New Roman" panose="02020603050405020304" pitchFamily="18" charset="0"/>
              </a:rPr>
              <a:t>Un</a:t>
            </a:r>
            <a:r>
              <a:rPr lang="en-US" sz="2800" b="1" kern="0" dirty="0">
                <a:solidFill>
                  <a:srgbClr val="000000"/>
                </a:solidFill>
                <a:effectLst/>
                <a:latin typeface="var(--secondary-font-family)"/>
                <a:ea typeface="Times New Roman" panose="02020603050405020304" pitchFamily="18" charset="0"/>
                <a:cs typeface="Times New Roman" panose="02020603050405020304" pitchFamily="18" charset="0"/>
              </a:rPr>
              <a:t>der such a system, neither interest rates nor the supply of money would be “controlled by the government.”</a:t>
            </a:r>
          </a:p>
          <a:p>
            <a:pPr marL="0" marR="0">
              <a:lnSpc>
                <a:spcPct val="107000"/>
              </a:lnSpc>
              <a:spcBef>
                <a:spcPts val="0"/>
              </a:spcBef>
              <a:spcAft>
                <a:spcPts val="1200"/>
              </a:spcAft>
            </a:pPr>
            <a:endParaRPr lang="en-US" sz="2800" b="1" kern="0" dirty="0">
              <a:effectLst/>
              <a:latin typeface="var(--secondary-font-family)"/>
              <a:ea typeface="Times New Roman" panose="02020603050405020304" pitchFamily="18" charset="0"/>
              <a:cs typeface="Times New Roman" panose="02020603050405020304" pitchFamily="18" charset="0"/>
            </a:endParaRPr>
          </a:p>
          <a:p>
            <a:pPr>
              <a:lnSpc>
                <a:spcPct val="107000"/>
              </a:lnSpc>
              <a:spcAft>
                <a:spcPts val="1200"/>
              </a:spcAft>
            </a:pPr>
            <a:r>
              <a:rPr lang="en-US" sz="2800" b="1" kern="0" dirty="0">
                <a:effectLst/>
                <a:latin typeface="var(--secondary-font-family)"/>
                <a:ea typeface="Times New Roman" panose="02020603050405020304" pitchFamily="18" charset="0"/>
                <a:cs typeface="Times New Roman" panose="02020603050405020304" pitchFamily="18" charset="0"/>
              </a:rPr>
              <a:t>In the pre-Fed system, there was no role for a central bank either as a guarantor of money supply or as a “lender of last resort” when the economy is mired in recession or worse.</a:t>
            </a:r>
          </a:p>
          <a:p>
            <a:pPr>
              <a:lnSpc>
                <a:spcPct val="107000"/>
              </a:lnSpc>
              <a:spcAft>
                <a:spcPts val="1200"/>
              </a:spcAft>
            </a:pPr>
            <a:endParaRPr lang="en-US" sz="2800" b="1" kern="0" dirty="0">
              <a:latin typeface="var(--secondary-font-family)"/>
              <a:ea typeface="Times New Roman" panose="02020603050405020304" pitchFamily="18" charset="0"/>
              <a:cs typeface="Times New Roman" panose="02020603050405020304" pitchFamily="18" charset="0"/>
            </a:endParaRPr>
          </a:p>
          <a:p>
            <a:pPr>
              <a:lnSpc>
                <a:spcPct val="107000"/>
              </a:lnSpc>
              <a:spcAft>
                <a:spcPts val="1200"/>
              </a:spcAft>
            </a:pPr>
            <a:r>
              <a:rPr lang="en-US" sz="2800" b="1" kern="0" dirty="0">
                <a:effectLst/>
                <a:latin typeface="var(--secondary-font-family)"/>
                <a:ea typeface="Times New Roman" panose="02020603050405020304" pitchFamily="18" charset="0"/>
                <a:cs typeface="Times New Roman" panose="02020603050405020304" pitchFamily="18" charset="0"/>
              </a:rPr>
              <a:t>There was no government insurance for bank deposit accounts, and if a bank struggled with solvency or even failed, its currency would become worthless, and depositors would lose their savings.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120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1060922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TM16401371[[fn=Atlas]]</Template>
  <TotalTime>3868</TotalTime>
  <Words>7067</Words>
  <Application>Microsoft Office PowerPoint</Application>
  <PresentationFormat>Widescreen</PresentationFormat>
  <Paragraphs>400</Paragraphs>
  <Slides>54</Slides>
  <Notes>18</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54</vt:i4>
      </vt:variant>
    </vt:vector>
  </HeadingPairs>
  <TitlesOfParts>
    <vt:vector size="80" baseType="lpstr">
      <vt:lpstr>Albert Sans</vt:lpstr>
      <vt:lpstr>Aptos</vt:lpstr>
      <vt:lpstr>Arial</vt:lpstr>
      <vt:lpstr>Arial Rounded MT Bold</vt:lpstr>
      <vt:lpstr>Bebas Neue</vt:lpstr>
      <vt:lpstr>Calibri</vt:lpstr>
      <vt:lpstr>Calibri Light</vt:lpstr>
      <vt:lpstr>Cambria</vt:lpstr>
      <vt:lpstr>Cormorant Garamond SemiBold</vt:lpstr>
      <vt:lpstr>freight-text-pro</vt:lpstr>
      <vt:lpstr>Google Sans</vt:lpstr>
      <vt:lpstr>Helvetica</vt:lpstr>
      <vt:lpstr>Helvetica Neue</vt:lpstr>
      <vt:lpstr>inherit</vt:lpstr>
      <vt:lpstr>Nunito Light</vt:lpstr>
      <vt:lpstr>Palatino Linotype</vt:lpstr>
      <vt:lpstr>Poppins</vt:lpstr>
      <vt:lpstr>Roboto</vt:lpstr>
      <vt:lpstr>Rockwell</vt:lpstr>
      <vt:lpstr>schoolbook</vt:lpstr>
      <vt:lpstr>Segoe UI</vt:lpstr>
      <vt:lpstr>Tahoma</vt:lpstr>
      <vt:lpstr>Times New Roman</vt:lpstr>
      <vt:lpstr>var(--secondary-font-family)</vt:lpstr>
      <vt:lpstr>Wingdings</vt:lpstr>
      <vt:lpstr>Atlas</vt:lpstr>
      <vt:lpstr>PowerPoint Presentation</vt:lpstr>
      <vt:lpstr>PowerPoint Presentation</vt:lpstr>
      <vt:lpstr>What is Project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writing a battle plan and marshalling our forces”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Fazzini</dc:creator>
  <cp:lastModifiedBy>Lisa Fazzini</cp:lastModifiedBy>
  <cp:revision>16</cp:revision>
  <cp:lastPrinted>2024-09-15T17:05:42Z</cp:lastPrinted>
  <dcterms:created xsi:type="dcterms:W3CDTF">2024-09-12T20:05:17Z</dcterms:created>
  <dcterms:modified xsi:type="dcterms:W3CDTF">2024-10-02T10:03:12Z</dcterms:modified>
</cp:coreProperties>
</file>